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9BA3"/>
    <a:srgbClr val="800080"/>
    <a:srgbClr val="000066"/>
    <a:srgbClr val="C1C6CA"/>
    <a:srgbClr val="919C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2" d="100"/>
          <a:sy n="82" d="100"/>
        </p:scale>
        <p:origin x="67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551BBE6-59AB-4E1E-8130-40F60F30532F}" type="datetimeFigureOut">
              <a:rPr lang="en-US" smtClean="0"/>
              <a:t>12/31/2022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8F6BBE-B3C2-4F7E-B23D-B3CA07ED1F18}" type="slidenum">
              <a:rPr lang="en-US" smtClean="0"/>
              <a:t>‹#›</a:t>
            </a:fld>
            <a:endParaRPr lang="en-US"/>
          </a:p>
        </p:txBody>
      </p:sp>
    </p:spTree>
    <p:extLst>
      <p:ext uri="{BB962C8B-B14F-4D97-AF65-F5344CB8AC3E}">
        <p14:creationId xmlns:p14="http://schemas.microsoft.com/office/powerpoint/2010/main" val="30619844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51BBE6-59AB-4E1E-8130-40F60F30532F}" type="datetimeFigureOut">
              <a:rPr lang="en-US" smtClean="0"/>
              <a:t>12/31/2022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8F6BBE-B3C2-4F7E-B23D-B3CA07ED1F18}" type="slidenum">
              <a:rPr lang="en-US" smtClean="0"/>
              <a:t>‹#›</a:t>
            </a:fld>
            <a:endParaRPr lang="en-US"/>
          </a:p>
        </p:txBody>
      </p:sp>
    </p:spTree>
    <p:extLst>
      <p:ext uri="{BB962C8B-B14F-4D97-AF65-F5344CB8AC3E}">
        <p14:creationId xmlns:p14="http://schemas.microsoft.com/office/powerpoint/2010/main" val="3390367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51BBE6-59AB-4E1E-8130-40F60F30532F}" type="datetimeFigureOut">
              <a:rPr lang="en-US" smtClean="0"/>
              <a:t>12/31/2022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8F6BBE-B3C2-4F7E-B23D-B3CA07ED1F18}" type="slidenum">
              <a:rPr lang="en-US" smtClean="0"/>
              <a:t>‹#›</a:t>
            </a:fld>
            <a:endParaRPr lang="en-US"/>
          </a:p>
        </p:txBody>
      </p:sp>
    </p:spTree>
    <p:extLst>
      <p:ext uri="{BB962C8B-B14F-4D97-AF65-F5344CB8AC3E}">
        <p14:creationId xmlns:p14="http://schemas.microsoft.com/office/powerpoint/2010/main" val="2648689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51BBE6-59AB-4E1E-8130-40F60F30532F}" type="datetimeFigureOut">
              <a:rPr lang="en-US" smtClean="0"/>
              <a:t>12/31/2022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8F6BBE-B3C2-4F7E-B23D-B3CA07ED1F18}" type="slidenum">
              <a:rPr lang="en-US" smtClean="0"/>
              <a:t>‹#›</a:t>
            </a:fld>
            <a:endParaRPr lang="en-US"/>
          </a:p>
        </p:txBody>
      </p:sp>
    </p:spTree>
    <p:extLst>
      <p:ext uri="{BB962C8B-B14F-4D97-AF65-F5344CB8AC3E}">
        <p14:creationId xmlns:p14="http://schemas.microsoft.com/office/powerpoint/2010/main" val="27108881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51BBE6-59AB-4E1E-8130-40F60F30532F}" type="datetimeFigureOut">
              <a:rPr lang="en-US" smtClean="0"/>
              <a:t>12/31/2022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8F6BBE-B3C2-4F7E-B23D-B3CA07ED1F18}" type="slidenum">
              <a:rPr lang="en-US" smtClean="0"/>
              <a:t>‹#›</a:t>
            </a:fld>
            <a:endParaRPr lang="en-US"/>
          </a:p>
        </p:txBody>
      </p:sp>
    </p:spTree>
    <p:extLst>
      <p:ext uri="{BB962C8B-B14F-4D97-AF65-F5344CB8AC3E}">
        <p14:creationId xmlns:p14="http://schemas.microsoft.com/office/powerpoint/2010/main" val="1670925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551BBE6-59AB-4E1E-8130-40F60F30532F}" type="datetimeFigureOut">
              <a:rPr lang="en-US" smtClean="0"/>
              <a:t>12/31/2022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8F6BBE-B3C2-4F7E-B23D-B3CA07ED1F18}" type="slidenum">
              <a:rPr lang="en-US" smtClean="0"/>
              <a:t>‹#›</a:t>
            </a:fld>
            <a:endParaRPr lang="en-US"/>
          </a:p>
        </p:txBody>
      </p:sp>
    </p:spTree>
    <p:extLst>
      <p:ext uri="{BB962C8B-B14F-4D97-AF65-F5344CB8AC3E}">
        <p14:creationId xmlns:p14="http://schemas.microsoft.com/office/powerpoint/2010/main" val="41208063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551BBE6-59AB-4E1E-8130-40F60F30532F}" type="datetimeFigureOut">
              <a:rPr lang="en-US" smtClean="0"/>
              <a:t>12/31/2022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8F6BBE-B3C2-4F7E-B23D-B3CA07ED1F18}" type="slidenum">
              <a:rPr lang="en-US" smtClean="0"/>
              <a:t>‹#›</a:t>
            </a:fld>
            <a:endParaRPr lang="en-US"/>
          </a:p>
        </p:txBody>
      </p:sp>
    </p:spTree>
    <p:extLst>
      <p:ext uri="{BB962C8B-B14F-4D97-AF65-F5344CB8AC3E}">
        <p14:creationId xmlns:p14="http://schemas.microsoft.com/office/powerpoint/2010/main" val="10804260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551BBE6-59AB-4E1E-8130-40F60F30532F}" type="datetimeFigureOut">
              <a:rPr lang="en-US" smtClean="0"/>
              <a:t>12/31/2022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8F6BBE-B3C2-4F7E-B23D-B3CA07ED1F18}" type="slidenum">
              <a:rPr lang="en-US" smtClean="0"/>
              <a:t>‹#›</a:t>
            </a:fld>
            <a:endParaRPr lang="en-US"/>
          </a:p>
        </p:txBody>
      </p:sp>
    </p:spTree>
    <p:extLst>
      <p:ext uri="{BB962C8B-B14F-4D97-AF65-F5344CB8AC3E}">
        <p14:creationId xmlns:p14="http://schemas.microsoft.com/office/powerpoint/2010/main" val="2804716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51BBE6-59AB-4E1E-8130-40F60F30532F}" type="datetimeFigureOut">
              <a:rPr lang="en-US" smtClean="0"/>
              <a:t>12/31/2022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8F6BBE-B3C2-4F7E-B23D-B3CA07ED1F18}" type="slidenum">
              <a:rPr lang="en-US" smtClean="0"/>
              <a:t>‹#›</a:t>
            </a:fld>
            <a:endParaRPr lang="en-US"/>
          </a:p>
        </p:txBody>
      </p:sp>
    </p:spTree>
    <p:extLst>
      <p:ext uri="{BB962C8B-B14F-4D97-AF65-F5344CB8AC3E}">
        <p14:creationId xmlns:p14="http://schemas.microsoft.com/office/powerpoint/2010/main" val="3939550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551BBE6-59AB-4E1E-8130-40F60F30532F}" type="datetimeFigureOut">
              <a:rPr lang="en-US" smtClean="0"/>
              <a:t>12/31/2022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8F6BBE-B3C2-4F7E-B23D-B3CA07ED1F18}" type="slidenum">
              <a:rPr lang="en-US" smtClean="0"/>
              <a:t>‹#›</a:t>
            </a:fld>
            <a:endParaRPr lang="en-US"/>
          </a:p>
        </p:txBody>
      </p:sp>
    </p:spTree>
    <p:extLst>
      <p:ext uri="{BB962C8B-B14F-4D97-AF65-F5344CB8AC3E}">
        <p14:creationId xmlns:p14="http://schemas.microsoft.com/office/powerpoint/2010/main" val="40026505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551BBE6-59AB-4E1E-8130-40F60F30532F}" type="datetimeFigureOut">
              <a:rPr lang="en-US" smtClean="0"/>
              <a:t>12/31/2022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8F6BBE-B3C2-4F7E-B23D-B3CA07ED1F18}" type="slidenum">
              <a:rPr lang="en-US" smtClean="0"/>
              <a:t>‹#›</a:t>
            </a:fld>
            <a:endParaRPr lang="en-US"/>
          </a:p>
        </p:txBody>
      </p:sp>
    </p:spTree>
    <p:extLst>
      <p:ext uri="{BB962C8B-B14F-4D97-AF65-F5344CB8AC3E}">
        <p14:creationId xmlns:p14="http://schemas.microsoft.com/office/powerpoint/2010/main" val="3618902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51BBE6-59AB-4E1E-8130-40F60F30532F}" type="datetimeFigureOut">
              <a:rPr lang="en-US" smtClean="0"/>
              <a:t>12/31/2022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8F6BBE-B3C2-4F7E-B23D-B3CA07ED1F18}" type="slidenum">
              <a:rPr lang="en-US" smtClean="0"/>
              <a:t>‹#›</a:t>
            </a:fld>
            <a:endParaRPr lang="en-US"/>
          </a:p>
        </p:txBody>
      </p:sp>
    </p:spTree>
    <p:extLst>
      <p:ext uri="{BB962C8B-B14F-4D97-AF65-F5344CB8AC3E}">
        <p14:creationId xmlns:p14="http://schemas.microsoft.com/office/powerpoint/2010/main" val="1667649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93000"/>
          </a:schemeClr>
        </a:solidFill>
        <a:effectLst/>
      </p:bgPr>
    </p:bg>
    <p:spTree>
      <p:nvGrpSpPr>
        <p:cNvPr id="1" name=""/>
        <p:cNvGrpSpPr/>
        <p:nvPr/>
      </p:nvGrpSpPr>
      <p:grpSpPr>
        <a:xfrm>
          <a:off x="0" y="0"/>
          <a:ext cx="0" cy="0"/>
          <a:chOff x="0" y="0"/>
          <a:chExt cx="0" cy="0"/>
        </a:xfrm>
      </p:grpSpPr>
      <p:cxnSp>
        <p:nvCxnSpPr>
          <p:cNvPr id="25" name="Straight Connector 24"/>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1676400" y="1870364"/>
            <a:ext cx="8424333" cy="2705175"/>
          </a:xfrm>
          <a:prstGeom prst="rect">
            <a:avLst/>
          </a:prstGeom>
          <a:blipFill dpi="0" rotWithShape="0">
            <a:blip r:embed="rId2">
              <a:alphaModFix amt="40000"/>
              <a:extLst>
                <a:ext uri="{BEBA8EAE-BF5A-486C-A8C5-ECC9F3942E4B}">
                  <a14:imgProps xmlns:a14="http://schemas.microsoft.com/office/drawing/2010/main">
                    <a14:imgLayer r:embed="rId3">
                      <a14:imgEffect>
                        <a14:sharpenSoften amount="3000"/>
                      </a14:imgEffect>
                    </a14:imgLayer>
                  </a14:imgProps>
                </a:ext>
              </a:extLst>
            </a:blip>
            <a:srcRect/>
            <a:tile tx="1905000" ty="1905000" sx="100000" sy="100000" flip="none" algn="ctr"/>
          </a:blipFill>
          <a:ln>
            <a:noFill/>
          </a:ln>
          <a:effectLst/>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2" name="Rectangle 31"/>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3" name="Rectangle 32"/>
          <p:cNvSpPr/>
          <p:nvPr/>
        </p:nvSpPr>
        <p:spPr>
          <a:xfrm>
            <a:off x="5554599" y="4712428"/>
            <a:ext cx="5460149" cy="769441"/>
          </a:xfrm>
          <a:prstGeom prst="rect">
            <a:avLst/>
          </a:prstGeom>
          <a:noFill/>
        </p:spPr>
        <p:txBody>
          <a:bodyPr wrap="none" lIns="91440" tIns="45720" rIns="91440" bIns="45720">
            <a:spAutoFit/>
          </a:bodyPr>
          <a:lstStyle/>
          <a:p>
            <a:pPr algn="ctr"/>
            <a:r>
              <a:rPr lang="en-US" sz="4400" b="1" dirty="0">
                <a:ln w="0">
                  <a:noFill/>
                </a:ln>
                <a:latin typeface="Poppins" panose="00000500000000000000" pitchFamily="2" charset="0"/>
                <a:cs typeface="Poppins" panose="00000500000000000000" pitchFamily="2" charset="0"/>
              </a:rPr>
              <a:t>Hurricane Impact.</a:t>
            </a:r>
            <a:endParaRPr lang="en-US" sz="4400" b="1" cap="none" spc="0" dirty="0">
              <a:ln w="0">
                <a:noFill/>
              </a:ln>
              <a:solidFill>
                <a:schemeClr val="tx1"/>
              </a:solidFill>
              <a:latin typeface="Poppins" panose="00000500000000000000" pitchFamily="2" charset="0"/>
              <a:cs typeface="Poppins" panose="00000500000000000000" pitchFamily="2" charset="0"/>
            </a:endParaRPr>
          </a:p>
        </p:txBody>
      </p:sp>
      <p:sp>
        <p:nvSpPr>
          <p:cNvPr id="36" name="Rectangle 35"/>
          <p:cNvSpPr/>
          <p:nvPr/>
        </p:nvSpPr>
        <p:spPr>
          <a:xfrm>
            <a:off x="11888711" y="6550223"/>
            <a:ext cx="303288" cy="307777"/>
          </a:xfrm>
          <a:prstGeom prst="rect">
            <a:avLst/>
          </a:prstGeom>
          <a:noFill/>
        </p:spPr>
        <p:txBody>
          <a:bodyPr wrap="none" lIns="91440" tIns="45720" rIns="91440" bIns="45720">
            <a:spAutoFit/>
          </a:bodyPr>
          <a:lstStyle/>
          <a:p>
            <a:pPr algn="ctr"/>
            <a:r>
              <a:rPr lang="en-US" sz="1400" b="1" dirty="0">
                <a:ln w="0">
                  <a:noFill/>
                </a:ln>
                <a:latin typeface="Poppins" panose="00000500000000000000" pitchFamily="2" charset="0"/>
                <a:cs typeface="Poppins" panose="00000500000000000000" pitchFamily="2" charset="0"/>
              </a:rPr>
              <a:t>1.</a:t>
            </a:r>
            <a:endParaRPr lang="en-US" sz="1400" b="1" cap="none" spc="0" dirty="0">
              <a:ln w="0">
                <a:noFill/>
              </a:ln>
              <a:solidFill>
                <a:schemeClr val="tx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728515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52858" y="1304489"/>
            <a:ext cx="4838831" cy="1979623"/>
          </a:xfrm>
        </p:spPr>
        <p:txBody>
          <a:bodyPr>
            <a:normAutofit/>
          </a:bodyPr>
          <a:lstStyle/>
          <a:p>
            <a:pPr algn="just"/>
            <a:r>
              <a:rPr lang="en-US" sz="1400" dirty="0">
                <a:latin typeface="Jost Medium" pitchFamily="2" charset="0"/>
                <a:ea typeface="Jost Medium" pitchFamily="2" charset="0"/>
              </a:rPr>
              <a:t>Transfer learning is a technique in which a model that has already been trained on a task is used as a starting point to train a model on a new, related task. This allows for faster progress on the new task because the model has already learned some relevant features and patterns from the original task. In other words, transfer learning involves using a pre-trained model as a basis for a new model, with the aim of improving performance on the new task.</a:t>
            </a:r>
          </a:p>
        </p:txBody>
      </p:sp>
      <p:cxnSp>
        <p:nvCxnSpPr>
          <p:cNvPr id="4" name="Straight Connector 3"/>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 name="Rectangle 11"/>
          <p:cNvSpPr/>
          <p:nvPr/>
        </p:nvSpPr>
        <p:spPr>
          <a:xfrm>
            <a:off x="11830201" y="6550223"/>
            <a:ext cx="420308" cy="307777"/>
          </a:xfrm>
          <a:prstGeom prst="rect">
            <a:avLst/>
          </a:prstGeom>
          <a:noFill/>
        </p:spPr>
        <p:txBody>
          <a:bodyPr wrap="none" lIns="91440" tIns="45720" rIns="91440" bIns="45720">
            <a:spAutoFit/>
          </a:bodyPr>
          <a:lstStyle/>
          <a:p>
            <a:pPr algn="ctr"/>
            <a:r>
              <a:rPr lang="en-US" sz="1400" b="1" dirty="0">
                <a:ln w="0">
                  <a:noFill/>
                </a:ln>
                <a:latin typeface="Poppins" panose="00000500000000000000" pitchFamily="2" charset="0"/>
                <a:cs typeface="Poppins" panose="00000500000000000000" pitchFamily="2" charset="0"/>
              </a:rPr>
              <a:t>10.</a:t>
            </a:r>
            <a:endParaRPr lang="en-US" sz="1400" b="1" cap="none" spc="0" dirty="0">
              <a:ln w="0">
                <a:noFill/>
              </a:ln>
              <a:solidFill>
                <a:schemeClr val="tx1"/>
              </a:solidFill>
              <a:latin typeface="Poppins" panose="00000500000000000000" pitchFamily="2" charset="0"/>
              <a:cs typeface="Poppins" panose="00000500000000000000" pitchFamily="2" charset="0"/>
            </a:endParaRPr>
          </a:p>
        </p:txBody>
      </p:sp>
      <p:sp>
        <p:nvSpPr>
          <p:cNvPr id="14" name="Rectangle 13"/>
          <p:cNvSpPr/>
          <p:nvPr/>
        </p:nvSpPr>
        <p:spPr>
          <a:xfrm>
            <a:off x="1552858" y="823748"/>
            <a:ext cx="2303836" cy="369332"/>
          </a:xfrm>
          <a:prstGeom prst="rect">
            <a:avLst/>
          </a:prstGeom>
        </p:spPr>
        <p:txBody>
          <a:bodyPr wrap="none">
            <a:spAutoFit/>
          </a:bodyPr>
          <a:lstStyle/>
          <a:p>
            <a:pPr algn="ctr"/>
            <a:r>
              <a:rPr lang="en-US" b="1" dirty="0">
                <a:latin typeface="Poppins" panose="00000500000000000000" pitchFamily="2" charset="0"/>
                <a:ea typeface="Jost Medium" pitchFamily="2" charset="0"/>
                <a:cs typeface="Poppins" panose="00000500000000000000" pitchFamily="2" charset="0"/>
              </a:rPr>
              <a:t>Transfer learning</a:t>
            </a:r>
            <a:r>
              <a:rPr lang="en-US" b="1" dirty="0">
                <a:ln w="0">
                  <a:noFill/>
                </a:ln>
                <a:latin typeface="Poppins" panose="00000500000000000000" pitchFamily="2" charset="0"/>
                <a:cs typeface="Poppins" panose="00000500000000000000" pitchFamily="2" charset="0"/>
              </a:rPr>
              <a:t>:</a:t>
            </a:r>
          </a:p>
        </p:txBody>
      </p:sp>
      <p:sp>
        <p:nvSpPr>
          <p:cNvPr id="19" name="Rectangle 1"/>
          <p:cNvSpPr>
            <a:spLocks noChangeArrowheads="1"/>
          </p:cNvSpPr>
          <p:nvPr/>
        </p:nvSpPr>
        <p:spPr bwMode="auto">
          <a:xfrm>
            <a:off x="0" y="120878"/>
            <a:ext cx="207108"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 name="Picture 7"/>
          <p:cNvPicPr>
            <a:picLocks noChangeAspect="1"/>
          </p:cNvPicPr>
          <p:nvPr/>
        </p:nvPicPr>
        <p:blipFill>
          <a:blip r:embed="rId2"/>
          <a:stretch>
            <a:fillRect/>
          </a:stretch>
        </p:blipFill>
        <p:spPr>
          <a:xfrm>
            <a:off x="6550429" y="1109952"/>
            <a:ext cx="4829695" cy="5169136"/>
          </a:xfrm>
          <a:prstGeom prst="rect">
            <a:avLst/>
          </a:prstGeom>
        </p:spPr>
      </p:pic>
      <p:sp>
        <p:nvSpPr>
          <p:cNvPr id="15" name="Rectangle 14"/>
          <p:cNvSpPr/>
          <p:nvPr/>
        </p:nvSpPr>
        <p:spPr>
          <a:xfrm>
            <a:off x="1553656" y="3450366"/>
            <a:ext cx="3158237" cy="369332"/>
          </a:xfrm>
          <a:prstGeom prst="rect">
            <a:avLst/>
          </a:prstGeom>
        </p:spPr>
        <p:txBody>
          <a:bodyPr wrap="none">
            <a:spAutoFit/>
          </a:bodyPr>
          <a:lstStyle/>
          <a:p>
            <a:pPr algn="ctr"/>
            <a:r>
              <a:rPr lang="en-US" b="1" dirty="0">
                <a:latin typeface="Poppins" panose="00000500000000000000" pitchFamily="2" charset="0"/>
                <a:ea typeface="Jost Medium" pitchFamily="2" charset="0"/>
                <a:cs typeface="Poppins" panose="00000500000000000000" pitchFamily="2" charset="0"/>
              </a:rPr>
              <a:t>VGG16 Transfer learning</a:t>
            </a:r>
            <a:r>
              <a:rPr lang="en-US" b="1" dirty="0">
                <a:ln w="0">
                  <a:noFill/>
                </a:ln>
                <a:latin typeface="Poppins" panose="00000500000000000000" pitchFamily="2" charset="0"/>
                <a:cs typeface="Poppins" panose="00000500000000000000" pitchFamily="2" charset="0"/>
              </a:rPr>
              <a:t>:</a:t>
            </a:r>
          </a:p>
        </p:txBody>
      </p:sp>
      <p:sp>
        <p:nvSpPr>
          <p:cNvPr id="16" name="Subtitle 2"/>
          <p:cNvSpPr txBox="1">
            <a:spLocks/>
          </p:cNvSpPr>
          <p:nvPr/>
        </p:nvSpPr>
        <p:spPr>
          <a:xfrm>
            <a:off x="1553656" y="4105890"/>
            <a:ext cx="4838831" cy="19796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sz="1400" dirty="0">
                <a:latin typeface="Jost Medium" pitchFamily="2" charset="0"/>
                <a:ea typeface="Jost Medium" pitchFamily="2" charset="0"/>
              </a:rPr>
              <a:t>VGG16 is a deep neural network with 16 layers, hence the name VGG16. One of the key features of the VGG16 model is its use of small convolutional filters (3x3) and a deep architecture, which allows it to learn more robust features from the input images. The model achieved state-of-the-art performance on the ImageNet dataset at the time of its release.</a:t>
            </a:r>
          </a:p>
        </p:txBody>
      </p:sp>
    </p:spTree>
    <p:extLst>
      <p:ext uri="{BB962C8B-B14F-4D97-AF65-F5344CB8AC3E}">
        <p14:creationId xmlns:p14="http://schemas.microsoft.com/office/powerpoint/2010/main" val="40927642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53656" y="1221360"/>
            <a:ext cx="9826468" cy="3949155"/>
          </a:xfrm>
        </p:spPr>
        <p:txBody>
          <a:bodyPr>
            <a:normAutofit/>
          </a:bodyPr>
          <a:lstStyle/>
          <a:p>
            <a:pPr marL="342900" indent="-342900" algn="just">
              <a:buFont typeface="Arial" panose="020B0604020202020204" pitchFamily="34" charset="0"/>
              <a:buChar char="•"/>
            </a:pPr>
            <a:r>
              <a:rPr lang="en-US" sz="1400" dirty="0">
                <a:latin typeface="Jost Medium" pitchFamily="2" charset="0"/>
                <a:ea typeface="Jost Medium" pitchFamily="2" charset="0"/>
              </a:rPr>
              <a:t>From Texas Counties and Damage Locations plot, we can infer that majority of Destruction happened in Location Ranging From Longitude -95 to -97 and latitude 28 to 30.</a:t>
            </a:r>
          </a:p>
          <a:p>
            <a:pPr marL="342900" indent="-342900" algn="just">
              <a:buFont typeface="Arial" panose="020B0604020202020204" pitchFamily="34" charset="0"/>
              <a:buChar char="•"/>
            </a:pPr>
            <a:r>
              <a:rPr lang="en-US" sz="1400" dirty="0">
                <a:latin typeface="Jost Medium" pitchFamily="2" charset="0"/>
                <a:ea typeface="Jost Medium" pitchFamily="2" charset="0"/>
              </a:rPr>
              <a:t>2) Irrespective of Base model "Sigmoid" is the perfect activation function for the  Final layer with 1 Node as we have a Binary Class to predict.</a:t>
            </a:r>
          </a:p>
          <a:p>
            <a:pPr marL="342900" indent="-342900" algn="just">
              <a:buFont typeface="Arial" panose="020B0604020202020204" pitchFamily="34" charset="0"/>
              <a:buChar char="•"/>
            </a:pPr>
            <a:r>
              <a:rPr lang="en-US" sz="1400" dirty="0">
                <a:latin typeface="Jost Medium" pitchFamily="2" charset="0"/>
                <a:ea typeface="Jost Medium" pitchFamily="2" charset="0"/>
              </a:rPr>
              <a:t>3) AS you can see Due to Transfer Learning, model's training time was drastically reduced. Hence the VGG-16 Model Performed the best which proved itself f low tit selfies Computationally expensive and gives Great Accuracy and lowest loss with a very less number of epochs than other models.</a:t>
            </a:r>
          </a:p>
          <a:p>
            <a:pPr marL="342900" indent="-342900" algn="just">
              <a:buFont typeface="Arial" panose="020B0604020202020204" pitchFamily="34" charset="0"/>
              <a:buChar char="•"/>
            </a:pPr>
            <a:r>
              <a:rPr lang="en-US" sz="1400" dirty="0">
                <a:latin typeface="Jost Medium" pitchFamily="2" charset="0"/>
                <a:ea typeface="Jost Medium" pitchFamily="2" charset="0"/>
              </a:rPr>
              <a:t>4) All models gave us a validation accuracy of around 95% which indicates Classification is successful have successful solution images in dataset.</a:t>
            </a:r>
          </a:p>
        </p:txBody>
      </p:sp>
      <p:cxnSp>
        <p:nvCxnSpPr>
          <p:cNvPr id="4" name="Straight Connector 3"/>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 name="Rectangle 11"/>
          <p:cNvSpPr/>
          <p:nvPr/>
        </p:nvSpPr>
        <p:spPr>
          <a:xfrm>
            <a:off x="11830201" y="6550223"/>
            <a:ext cx="420308" cy="307777"/>
          </a:xfrm>
          <a:prstGeom prst="rect">
            <a:avLst/>
          </a:prstGeom>
          <a:noFill/>
        </p:spPr>
        <p:txBody>
          <a:bodyPr wrap="none" lIns="91440" tIns="45720" rIns="91440" bIns="45720">
            <a:spAutoFit/>
          </a:bodyPr>
          <a:lstStyle/>
          <a:p>
            <a:pPr algn="ctr"/>
            <a:r>
              <a:rPr lang="en-US" sz="1400" b="1" dirty="0">
                <a:ln w="0">
                  <a:noFill/>
                </a:ln>
                <a:latin typeface="Poppins" panose="00000500000000000000" pitchFamily="2" charset="0"/>
                <a:cs typeface="Poppins" panose="00000500000000000000" pitchFamily="2" charset="0"/>
              </a:rPr>
              <a:t>10.</a:t>
            </a:r>
            <a:endParaRPr lang="en-US" sz="1400" b="1" cap="none" spc="0" dirty="0">
              <a:ln w="0">
                <a:noFill/>
              </a:ln>
              <a:solidFill>
                <a:schemeClr val="tx1"/>
              </a:solidFill>
              <a:latin typeface="Poppins" panose="00000500000000000000" pitchFamily="2" charset="0"/>
              <a:cs typeface="Poppins" panose="00000500000000000000" pitchFamily="2" charset="0"/>
            </a:endParaRPr>
          </a:p>
        </p:txBody>
      </p:sp>
      <p:sp>
        <p:nvSpPr>
          <p:cNvPr id="14" name="Rectangle 13"/>
          <p:cNvSpPr/>
          <p:nvPr/>
        </p:nvSpPr>
        <p:spPr>
          <a:xfrm>
            <a:off x="1553656" y="682431"/>
            <a:ext cx="1579278" cy="369332"/>
          </a:xfrm>
          <a:prstGeom prst="rect">
            <a:avLst/>
          </a:prstGeom>
        </p:spPr>
        <p:txBody>
          <a:bodyPr wrap="none">
            <a:spAutoFit/>
          </a:bodyPr>
          <a:lstStyle/>
          <a:p>
            <a:pPr algn="ctr"/>
            <a:r>
              <a:rPr lang="en-US" b="1" dirty="0">
                <a:latin typeface="Poppins" panose="00000500000000000000" pitchFamily="2" charset="0"/>
                <a:ea typeface="Jost Medium" pitchFamily="2" charset="0"/>
                <a:cs typeface="Poppins" panose="00000500000000000000" pitchFamily="2" charset="0"/>
              </a:rPr>
              <a:t>Conclusion</a:t>
            </a:r>
            <a:r>
              <a:rPr lang="en-US" b="1" dirty="0">
                <a:ln w="0">
                  <a:noFill/>
                </a:ln>
                <a:latin typeface="Poppins" panose="00000500000000000000" pitchFamily="2" charset="0"/>
                <a:cs typeface="Poppins" panose="00000500000000000000" pitchFamily="2" charset="0"/>
              </a:rPr>
              <a:t>:</a:t>
            </a:r>
          </a:p>
        </p:txBody>
      </p:sp>
      <p:sp>
        <p:nvSpPr>
          <p:cNvPr id="19" name="Rectangle 1"/>
          <p:cNvSpPr>
            <a:spLocks noChangeArrowheads="1"/>
          </p:cNvSpPr>
          <p:nvPr/>
        </p:nvSpPr>
        <p:spPr bwMode="auto">
          <a:xfrm>
            <a:off x="0" y="120878"/>
            <a:ext cx="207108"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71857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497921" y="3244334"/>
            <a:ext cx="1196161" cy="369332"/>
          </a:xfrm>
          <a:prstGeom prst="rect">
            <a:avLst/>
          </a:prstGeom>
        </p:spPr>
        <p:txBody>
          <a:bodyPr wrap="none">
            <a:spAutoFit/>
          </a:bodyPr>
          <a:lstStyle/>
          <a:p>
            <a:pPr algn="ctr"/>
            <a:r>
              <a:rPr lang="en-US" b="1" dirty="0">
                <a:latin typeface="Poppins" panose="00000500000000000000" pitchFamily="2" charset="0"/>
                <a:ea typeface="Jost Medium" pitchFamily="2" charset="0"/>
                <a:cs typeface="Poppins" panose="00000500000000000000" pitchFamily="2" charset="0"/>
              </a:rPr>
              <a:t>THE END.</a:t>
            </a:r>
            <a:endParaRPr lang="en-US" b="1" dirty="0">
              <a:ln w="0">
                <a:noFill/>
              </a:ln>
              <a:latin typeface="Poppins" panose="00000500000000000000" pitchFamily="2" charset="0"/>
              <a:cs typeface="Poppins" panose="00000500000000000000" pitchFamily="2" charset="0"/>
            </a:endParaRPr>
          </a:p>
        </p:txBody>
      </p:sp>
      <p:cxnSp>
        <p:nvCxnSpPr>
          <p:cNvPr id="3" name="Straight Connector 2"/>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7670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62343" y="2056630"/>
            <a:ext cx="9799923" cy="1300167"/>
          </a:xfrm>
        </p:spPr>
        <p:txBody>
          <a:bodyPr>
            <a:normAutofit/>
          </a:bodyPr>
          <a:lstStyle/>
          <a:p>
            <a:pPr algn="just">
              <a:lnSpc>
                <a:spcPct val="150000"/>
              </a:lnSpc>
            </a:pPr>
            <a:r>
              <a:rPr lang="en-US" sz="1400" dirty="0">
                <a:latin typeface="Jost Medium" pitchFamily="2" charset="0"/>
                <a:ea typeface="Jost Medium" pitchFamily="2" charset="0"/>
                <a:cs typeface="Poppins" panose="00000500000000000000" pitchFamily="2" charset="0"/>
              </a:rPr>
              <a:t>	The Data is collected from the satellite for the estimation of the Hurricane behavior, that happened in Texas. The dataset consists of images that are divided into binary groups, labelled with the damaged and non-damaged building structures along with Geo – coordinates as file names.</a:t>
            </a:r>
          </a:p>
        </p:txBody>
      </p:sp>
      <p:cxnSp>
        <p:nvCxnSpPr>
          <p:cNvPr id="4" name="Straight Connector 3"/>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8" name="Rectangle 7"/>
          <p:cNvSpPr/>
          <p:nvPr/>
        </p:nvSpPr>
        <p:spPr>
          <a:xfrm>
            <a:off x="1562344" y="1517963"/>
            <a:ext cx="1189749" cy="369332"/>
          </a:xfrm>
          <a:prstGeom prst="rect">
            <a:avLst/>
          </a:prstGeom>
        </p:spPr>
        <p:txBody>
          <a:bodyPr wrap="none">
            <a:spAutoFit/>
          </a:bodyPr>
          <a:lstStyle/>
          <a:p>
            <a:pPr algn="ctr"/>
            <a:r>
              <a:rPr lang="en-US" b="1" dirty="0">
                <a:ln w="0">
                  <a:noFill/>
                </a:ln>
                <a:latin typeface="Poppins" panose="00000500000000000000" pitchFamily="2" charset="0"/>
                <a:cs typeface="Poppins" panose="00000500000000000000" pitchFamily="2" charset="0"/>
              </a:rPr>
              <a:t>Dataset:</a:t>
            </a:r>
          </a:p>
        </p:txBody>
      </p:sp>
      <p:sp>
        <p:nvSpPr>
          <p:cNvPr id="10" name="Rectangle 9"/>
          <p:cNvSpPr/>
          <p:nvPr/>
        </p:nvSpPr>
        <p:spPr>
          <a:xfrm>
            <a:off x="1640894" y="3695470"/>
            <a:ext cx="1252267" cy="369332"/>
          </a:xfrm>
          <a:prstGeom prst="rect">
            <a:avLst/>
          </a:prstGeom>
        </p:spPr>
        <p:txBody>
          <a:bodyPr wrap="none">
            <a:spAutoFit/>
          </a:bodyPr>
          <a:lstStyle/>
          <a:p>
            <a:pPr algn="ctr"/>
            <a:r>
              <a:rPr lang="en-US" b="1" dirty="0">
                <a:ln w="0">
                  <a:noFill/>
                </a:ln>
                <a:latin typeface="Poppins" panose="00000500000000000000" pitchFamily="2" charset="0"/>
                <a:cs typeface="Poppins" panose="00000500000000000000" pitchFamily="2" charset="0"/>
              </a:rPr>
              <a:t>Problem:</a:t>
            </a:r>
          </a:p>
        </p:txBody>
      </p:sp>
      <p:sp>
        <p:nvSpPr>
          <p:cNvPr id="11" name="Subtitle 2"/>
          <p:cNvSpPr txBox="1">
            <a:spLocks/>
          </p:cNvSpPr>
          <p:nvPr/>
        </p:nvSpPr>
        <p:spPr>
          <a:xfrm>
            <a:off x="1562343" y="4403475"/>
            <a:ext cx="9799923" cy="130016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50000"/>
              </a:lnSpc>
            </a:pPr>
            <a:r>
              <a:rPr lang="en-US" sz="1400" dirty="0">
                <a:latin typeface="Jost Medium" pitchFamily="2" charset="0"/>
                <a:ea typeface="Jost Medium" pitchFamily="2" charset="0"/>
                <a:cs typeface="Poppins" panose="00000500000000000000" pitchFamily="2" charset="0"/>
              </a:rPr>
              <a:t>	The Hurricane destroyed a large number of structures in the prone area, the goal is to classify the images based on the satellite images through a predictive model.</a:t>
            </a:r>
          </a:p>
        </p:txBody>
      </p:sp>
      <p:sp>
        <p:nvSpPr>
          <p:cNvPr id="12" name="Rectangle 11"/>
          <p:cNvSpPr/>
          <p:nvPr/>
        </p:nvSpPr>
        <p:spPr>
          <a:xfrm>
            <a:off x="11871078" y="6550223"/>
            <a:ext cx="338554" cy="307777"/>
          </a:xfrm>
          <a:prstGeom prst="rect">
            <a:avLst/>
          </a:prstGeom>
          <a:noFill/>
        </p:spPr>
        <p:txBody>
          <a:bodyPr wrap="none" lIns="91440" tIns="45720" rIns="91440" bIns="45720">
            <a:spAutoFit/>
          </a:bodyPr>
          <a:lstStyle/>
          <a:p>
            <a:pPr algn="ctr"/>
            <a:r>
              <a:rPr lang="en-US" sz="1400" b="1" dirty="0">
                <a:ln w="0">
                  <a:noFill/>
                </a:ln>
                <a:latin typeface="Poppins" panose="00000500000000000000" pitchFamily="2" charset="0"/>
                <a:cs typeface="Poppins" panose="00000500000000000000" pitchFamily="2" charset="0"/>
              </a:rPr>
              <a:t>2.</a:t>
            </a:r>
            <a:endParaRPr lang="en-US" sz="1400" b="1" cap="none" spc="0" dirty="0">
              <a:ln w="0">
                <a:noFill/>
              </a:ln>
              <a:solidFill>
                <a:schemeClr val="tx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738371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62343" y="1556173"/>
            <a:ext cx="9799923" cy="4618490"/>
          </a:xfrm>
        </p:spPr>
        <p:txBody>
          <a:bodyPr>
            <a:normAutofit/>
          </a:bodyPr>
          <a:lstStyle/>
          <a:p>
            <a:pPr algn="just">
              <a:lnSpc>
                <a:spcPct val="150000"/>
              </a:lnSpc>
            </a:pPr>
            <a:r>
              <a:rPr lang="en-US" sz="1400" dirty="0">
                <a:latin typeface="Jost Medium" pitchFamily="2" charset="0"/>
                <a:ea typeface="Jost Medium" pitchFamily="2" charset="0"/>
                <a:cs typeface="Poppins" panose="00000500000000000000" pitchFamily="2" charset="0"/>
              </a:rPr>
              <a:t>	The goal of this problem is to build a neural network that can classify the structures whether they have been damaged due to the impact of the hurricane.</a:t>
            </a:r>
          </a:p>
          <a:p>
            <a:pPr algn="just">
              <a:lnSpc>
                <a:spcPct val="150000"/>
              </a:lnSpc>
            </a:pPr>
            <a:endParaRPr lang="en-US" sz="1400" dirty="0">
              <a:latin typeface="Jost Medium" pitchFamily="2" charset="0"/>
              <a:ea typeface="Jost Medium" pitchFamily="2" charset="0"/>
              <a:cs typeface="Poppins" panose="00000500000000000000" pitchFamily="2" charset="0"/>
            </a:endParaRPr>
          </a:p>
          <a:p>
            <a:pPr marL="285750" indent="-285750" algn="just">
              <a:lnSpc>
                <a:spcPct val="150000"/>
              </a:lnSpc>
              <a:buFont typeface="Arial" panose="020B0604020202020204" pitchFamily="34" charset="0"/>
              <a:buChar char="•"/>
            </a:pPr>
            <a:r>
              <a:rPr lang="en-US" sz="1400" dirty="0">
                <a:latin typeface="Jost Medium" pitchFamily="2" charset="0"/>
                <a:ea typeface="Jost Medium" pitchFamily="2" charset="0"/>
                <a:cs typeface="Poppins" panose="00000500000000000000" pitchFamily="2" charset="0"/>
              </a:rPr>
              <a:t>EDA – Exploratory Data Analysis.</a:t>
            </a:r>
          </a:p>
          <a:p>
            <a:pPr marL="285750" indent="-285750" algn="just">
              <a:lnSpc>
                <a:spcPct val="150000"/>
              </a:lnSpc>
              <a:buFont typeface="Arial" panose="020B0604020202020204" pitchFamily="34" charset="0"/>
              <a:buChar char="•"/>
            </a:pPr>
            <a:r>
              <a:rPr lang="en-US" sz="1400" dirty="0">
                <a:latin typeface="Jost Medium" pitchFamily="2" charset="0"/>
                <a:ea typeface="Jost Medium" pitchFamily="2" charset="0"/>
                <a:cs typeface="Poppins" panose="00000500000000000000" pitchFamily="2" charset="0"/>
              </a:rPr>
              <a:t>Custom CNN.</a:t>
            </a:r>
          </a:p>
          <a:p>
            <a:pPr marL="285750" indent="-285750" algn="just">
              <a:lnSpc>
                <a:spcPct val="150000"/>
              </a:lnSpc>
              <a:buFont typeface="Arial" panose="020B0604020202020204" pitchFamily="34" charset="0"/>
              <a:buChar char="•"/>
            </a:pPr>
            <a:r>
              <a:rPr lang="en-US" sz="1400" dirty="0">
                <a:latin typeface="Jost Medium" pitchFamily="2" charset="0"/>
                <a:ea typeface="Jost Medium" pitchFamily="2" charset="0"/>
                <a:cs typeface="Poppins" panose="00000500000000000000" pitchFamily="2" charset="0"/>
              </a:rPr>
              <a:t>SOTA DNN.</a:t>
            </a:r>
          </a:p>
          <a:p>
            <a:pPr marL="285750" indent="-285750" algn="just">
              <a:lnSpc>
                <a:spcPct val="150000"/>
              </a:lnSpc>
              <a:buFont typeface="Arial" panose="020B0604020202020204" pitchFamily="34" charset="0"/>
              <a:buChar char="•"/>
            </a:pPr>
            <a:r>
              <a:rPr lang="en-US" sz="1400" dirty="0">
                <a:latin typeface="Jost Medium" pitchFamily="2" charset="0"/>
                <a:ea typeface="Jost Medium" pitchFamily="2" charset="0"/>
                <a:cs typeface="Poppins" panose="00000500000000000000" pitchFamily="2" charset="0"/>
              </a:rPr>
              <a:t>Transfer Learning.</a:t>
            </a:r>
          </a:p>
          <a:p>
            <a:pPr marL="285750" indent="-285750" algn="just">
              <a:lnSpc>
                <a:spcPct val="150000"/>
              </a:lnSpc>
              <a:buFont typeface="Arial" panose="020B0604020202020204" pitchFamily="34" charset="0"/>
              <a:buChar char="•"/>
            </a:pPr>
            <a:r>
              <a:rPr lang="en-US" sz="1400" dirty="0">
                <a:latin typeface="Jost Medium" pitchFamily="2" charset="0"/>
                <a:ea typeface="Jost Medium" pitchFamily="2" charset="0"/>
                <a:cs typeface="Poppins" panose="00000500000000000000" pitchFamily="2" charset="0"/>
              </a:rPr>
              <a:t>Compare the SOTA model’s performance.</a:t>
            </a:r>
          </a:p>
          <a:p>
            <a:pPr marL="285750" indent="-285750" algn="just">
              <a:lnSpc>
                <a:spcPct val="150000"/>
              </a:lnSpc>
              <a:buFont typeface="Arial" panose="020B0604020202020204" pitchFamily="34" charset="0"/>
              <a:buChar char="•"/>
            </a:pPr>
            <a:r>
              <a:rPr lang="en-US" sz="1400" dirty="0">
                <a:latin typeface="Jost Medium" pitchFamily="2" charset="0"/>
                <a:ea typeface="Jost Medium" pitchFamily="2" charset="0"/>
                <a:cs typeface="Poppins" panose="00000500000000000000" pitchFamily="2" charset="0"/>
              </a:rPr>
              <a:t>Classify image data from the dataset.</a:t>
            </a:r>
          </a:p>
          <a:p>
            <a:pPr marL="285750" indent="-285750" algn="just">
              <a:lnSpc>
                <a:spcPct val="150000"/>
              </a:lnSpc>
              <a:buFont typeface="Arial" panose="020B0604020202020204" pitchFamily="34" charset="0"/>
              <a:buChar char="•"/>
            </a:pPr>
            <a:endParaRPr lang="en-US" sz="1400" dirty="0">
              <a:latin typeface="Jost Medium" pitchFamily="2" charset="0"/>
              <a:ea typeface="Jost Medium" pitchFamily="2" charset="0"/>
              <a:cs typeface="Poppins" panose="00000500000000000000" pitchFamily="2" charset="0"/>
            </a:endParaRPr>
          </a:p>
          <a:p>
            <a:pPr marL="285750" indent="-285750" algn="just">
              <a:lnSpc>
                <a:spcPct val="150000"/>
              </a:lnSpc>
              <a:buFont typeface="Arial" panose="020B0604020202020204" pitchFamily="34" charset="0"/>
              <a:buChar char="•"/>
            </a:pPr>
            <a:endParaRPr lang="en-US" sz="1400" dirty="0">
              <a:latin typeface="Jost Medium" pitchFamily="2" charset="0"/>
              <a:ea typeface="Jost Medium" pitchFamily="2" charset="0"/>
              <a:cs typeface="Poppins" panose="00000500000000000000" pitchFamily="2" charset="0"/>
            </a:endParaRPr>
          </a:p>
        </p:txBody>
      </p:sp>
      <p:cxnSp>
        <p:nvCxnSpPr>
          <p:cNvPr id="4" name="Straight Connector 3"/>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8" name="Rectangle 7"/>
          <p:cNvSpPr/>
          <p:nvPr/>
        </p:nvSpPr>
        <p:spPr>
          <a:xfrm>
            <a:off x="1562343" y="1009194"/>
            <a:ext cx="1157689" cy="369332"/>
          </a:xfrm>
          <a:prstGeom prst="rect">
            <a:avLst/>
          </a:prstGeom>
        </p:spPr>
        <p:txBody>
          <a:bodyPr wrap="none">
            <a:spAutoFit/>
          </a:bodyPr>
          <a:lstStyle/>
          <a:p>
            <a:pPr algn="ctr"/>
            <a:r>
              <a:rPr lang="en-US" b="1" dirty="0">
                <a:ln w="0">
                  <a:noFill/>
                </a:ln>
                <a:latin typeface="Poppins" panose="00000500000000000000" pitchFamily="2" charset="0"/>
                <a:cs typeface="Poppins" panose="00000500000000000000" pitchFamily="2" charset="0"/>
              </a:rPr>
              <a:t>Method:</a:t>
            </a:r>
          </a:p>
        </p:txBody>
      </p:sp>
      <p:sp>
        <p:nvSpPr>
          <p:cNvPr id="12" name="Rectangle 11"/>
          <p:cNvSpPr/>
          <p:nvPr/>
        </p:nvSpPr>
        <p:spPr>
          <a:xfrm>
            <a:off x="11867872" y="6550223"/>
            <a:ext cx="344967" cy="307777"/>
          </a:xfrm>
          <a:prstGeom prst="rect">
            <a:avLst/>
          </a:prstGeom>
          <a:noFill/>
        </p:spPr>
        <p:txBody>
          <a:bodyPr wrap="none" lIns="91440" tIns="45720" rIns="91440" bIns="45720">
            <a:spAutoFit/>
          </a:bodyPr>
          <a:lstStyle/>
          <a:p>
            <a:pPr algn="ctr"/>
            <a:r>
              <a:rPr lang="en-US" sz="1400" b="1" dirty="0">
                <a:ln w="0">
                  <a:noFill/>
                </a:ln>
                <a:latin typeface="Poppins" panose="00000500000000000000" pitchFamily="2" charset="0"/>
                <a:cs typeface="Poppins" panose="00000500000000000000" pitchFamily="2" charset="0"/>
              </a:rPr>
              <a:t>3.</a:t>
            </a:r>
            <a:endParaRPr lang="en-US" sz="1400" b="1" cap="none" spc="0" dirty="0">
              <a:ln w="0">
                <a:noFill/>
              </a:ln>
              <a:solidFill>
                <a:schemeClr val="tx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437495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618279" y="1381229"/>
            <a:ext cx="5109616" cy="1170402"/>
          </a:xfrm>
        </p:spPr>
        <p:txBody>
          <a:bodyPr>
            <a:normAutofit/>
          </a:bodyPr>
          <a:lstStyle/>
          <a:p>
            <a:pPr algn="just">
              <a:lnSpc>
                <a:spcPct val="150000"/>
              </a:lnSpc>
            </a:pPr>
            <a:r>
              <a:rPr lang="en-US" sz="1400" dirty="0">
                <a:latin typeface="Jost Medium" pitchFamily="2" charset="0"/>
                <a:ea typeface="Jost Medium" pitchFamily="2" charset="0"/>
                <a:cs typeface="Poppins" panose="00000500000000000000" pitchFamily="2" charset="0"/>
              </a:rPr>
              <a:t>	The dataset consists of 23000 files in total, having (128,128) - 3 channel image data. There are 15000 damaged structures and 8000 no-damaged structures in the dataset.</a:t>
            </a:r>
          </a:p>
          <a:p>
            <a:pPr marL="285750" indent="-285750" algn="just">
              <a:lnSpc>
                <a:spcPct val="150000"/>
              </a:lnSpc>
              <a:buFont typeface="Arial" panose="020B0604020202020204" pitchFamily="34" charset="0"/>
              <a:buChar char="•"/>
            </a:pPr>
            <a:endParaRPr lang="en-US" sz="1400" dirty="0">
              <a:latin typeface="Jost Medium" pitchFamily="2" charset="0"/>
              <a:ea typeface="Jost Medium" pitchFamily="2" charset="0"/>
              <a:cs typeface="Poppins" panose="00000500000000000000" pitchFamily="2" charset="0"/>
            </a:endParaRPr>
          </a:p>
        </p:txBody>
      </p:sp>
      <p:cxnSp>
        <p:nvCxnSpPr>
          <p:cNvPr id="4" name="Straight Connector 3"/>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8" name="Rectangle 7"/>
          <p:cNvSpPr/>
          <p:nvPr/>
        </p:nvSpPr>
        <p:spPr>
          <a:xfrm>
            <a:off x="1618279" y="809689"/>
            <a:ext cx="713658" cy="369332"/>
          </a:xfrm>
          <a:prstGeom prst="rect">
            <a:avLst/>
          </a:prstGeom>
        </p:spPr>
        <p:txBody>
          <a:bodyPr wrap="none">
            <a:spAutoFit/>
          </a:bodyPr>
          <a:lstStyle/>
          <a:p>
            <a:pPr algn="ctr"/>
            <a:r>
              <a:rPr lang="en-US" b="1" dirty="0">
                <a:ln w="0">
                  <a:noFill/>
                </a:ln>
                <a:latin typeface="Poppins" panose="00000500000000000000" pitchFamily="2" charset="0"/>
                <a:cs typeface="Poppins" panose="00000500000000000000" pitchFamily="2" charset="0"/>
              </a:rPr>
              <a:t>EDA:</a:t>
            </a:r>
          </a:p>
        </p:txBody>
      </p:sp>
      <p:sp>
        <p:nvSpPr>
          <p:cNvPr id="12" name="Rectangle 11"/>
          <p:cNvSpPr/>
          <p:nvPr/>
        </p:nvSpPr>
        <p:spPr>
          <a:xfrm>
            <a:off x="11861460" y="6550223"/>
            <a:ext cx="357791" cy="307777"/>
          </a:xfrm>
          <a:prstGeom prst="rect">
            <a:avLst/>
          </a:prstGeom>
          <a:noFill/>
        </p:spPr>
        <p:txBody>
          <a:bodyPr wrap="none" lIns="91440" tIns="45720" rIns="91440" bIns="45720">
            <a:spAutoFit/>
          </a:bodyPr>
          <a:lstStyle/>
          <a:p>
            <a:pPr algn="ctr"/>
            <a:r>
              <a:rPr lang="en-US" sz="1400" b="1" dirty="0">
                <a:ln w="0">
                  <a:noFill/>
                </a:ln>
                <a:latin typeface="Poppins" panose="00000500000000000000" pitchFamily="2" charset="0"/>
                <a:cs typeface="Poppins" panose="00000500000000000000" pitchFamily="2" charset="0"/>
              </a:rPr>
              <a:t>4.</a:t>
            </a:r>
            <a:endParaRPr lang="en-US" sz="1400" b="1" cap="none" spc="0" dirty="0">
              <a:ln w="0">
                <a:noFill/>
              </a:ln>
              <a:solidFill>
                <a:schemeClr val="tx1"/>
              </a:solidFill>
              <a:latin typeface="Poppins" panose="00000500000000000000" pitchFamily="2" charset="0"/>
              <a:cs typeface="Poppins" panose="00000500000000000000" pitchFamily="2" charset="0"/>
            </a:endParaRPr>
          </a:p>
        </p:txBody>
      </p:sp>
      <p:pic>
        <p:nvPicPr>
          <p:cNvPr id="2" name="Picture 1"/>
          <p:cNvPicPr>
            <a:picLocks noChangeAspect="1"/>
          </p:cNvPicPr>
          <p:nvPr/>
        </p:nvPicPr>
        <p:blipFill>
          <a:blip r:embed="rId2"/>
          <a:stretch>
            <a:fillRect/>
          </a:stretch>
        </p:blipFill>
        <p:spPr>
          <a:xfrm>
            <a:off x="7885323" y="1179021"/>
            <a:ext cx="3677758" cy="3149637"/>
          </a:xfrm>
          <a:prstGeom prst="rect">
            <a:avLst/>
          </a:prstGeom>
        </p:spPr>
      </p:pic>
      <p:sp>
        <p:nvSpPr>
          <p:cNvPr id="9" name="Subtitle 2"/>
          <p:cNvSpPr txBox="1">
            <a:spLocks/>
          </p:cNvSpPr>
          <p:nvPr/>
        </p:nvSpPr>
        <p:spPr>
          <a:xfrm>
            <a:off x="6198495" y="4685068"/>
            <a:ext cx="5364586" cy="117040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50000"/>
              </a:lnSpc>
            </a:pPr>
            <a:r>
              <a:rPr lang="en-US" sz="1400" dirty="0">
                <a:latin typeface="Jost Medium" pitchFamily="2" charset="0"/>
                <a:ea typeface="Jost Medium" pitchFamily="2" charset="0"/>
                <a:cs typeface="Poppins" panose="00000500000000000000" pitchFamily="2" charset="0"/>
              </a:rPr>
              <a:t>We have split the dataset according to our need to train, test and validation for the model construction.</a:t>
            </a:r>
          </a:p>
          <a:p>
            <a:pPr marL="285750" indent="-285750" algn="just">
              <a:lnSpc>
                <a:spcPct val="150000"/>
              </a:lnSpc>
              <a:buFont typeface="Arial" panose="020B0604020202020204" pitchFamily="34" charset="0"/>
              <a:buChar char="•"/>
            </a:pPr>
            <a:endParaRPr lang="en-US" sz="1400" dirty="0">
              <a:latin typeface="Jost Medium" pitchFamily="2" charset="0"/>
              <a:ea typeface="Jost Medium" pitchFamily="2" charset="0"/>
              <a:cs typeface="Poppins" panose="00000500000000000000" pitchFamily="2" charset="0"/>
            </a:endParaRPr>
          </a:p>
        </p:txBody>
      </p:sp>
      <p:pic>
        <p:nvPicPr>
          <p:cNvPr id="6" name="Picture 5"/>
          <p:cNvPicPr>
            <a:picLocks noChangeAspect="1"/>
          </p:cNvPicPr>
          <p:nvPr/>
        </p:nvPicPr>
        <p:blipFill>
          <a:blip r:embed="rId3"/>
          <a:stretch>
            <a:fillRect/>
          </a:stretch>
        </p:blipFill>
        <p:spPr>
          <a:xfrm>
            <a:off x="1618279" y="2753839"/>
            <a:ext cx="4214533" cy="3502714"/>
          </a:xfrm>
          <a:prstGeom prst="rect">
            <a:avLst/>
          </a:prstGeom>
        </p:spPr>
      </p:pic>
    </p:spTree>
    <p:extLst>
      <p:ext uri="{BB962C8B-B14F-4D97-AF65-F5344CB8AC3E}">
        <p14:creationId xmlns:p14="http://schemas.microsoft.com/office/powerpoint/2010/main" val="396383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618279" y="1381604"/>
            <a:ext cx="4815946" cy="4998753"/>
          </a:xfrm>
        </p:spPr>
        <p:txBody>
          <a:bodyPr>
            <a:normAutofit/>
          </a:bodyPr>
          <a:lstStyle/>
          <a:p>
            <a:pPr algn="just">
              <a:lnSpc>
                <a:spcPct val="150000"/>
              </a:lnSpc>
            </a:pPr>
            <a:r>
              <a:rPr lang="en-US" sz="1400" dirty="0">
                <a:latin typeface="Jost Medium" pitchFamily="2" charset="0"/>
                <a:ea typeface="Jost Medium" pitchFamily="2" charset="0"/>
              </a:rPr>
              <a:t>The plot gives us details of the impact caused by the hurricane. we can observe the impact has happened mainly in 3 different zones.  They are plotted by the label as per binary details as damaged and not - damaged.</a:t>
            </a:r>
          </a:p>
          <a:p>
            <a:pPr algn="just">
              <a:lnSpc>
                <a:spcPct val="150000"/>
              </a:lnSpc>
            </a:pPr>
            <a:r>
              <a:rPr lang="en-US" sz="1400" dirty="0" err="1">
                <a:latin typeface="Jost Medium" pitchFamily="2" charset="0"/>
                <a:ea typeface="Jost Medium" pitchFamily="2" charset="0"/>
                <a:cs typeface="Poppins" panose="00000500000000000000" pitchFamily="2" charset="0"/>
              </a:rPr>
              <a:t>Zone_A</a:t>
            </a:r>
            <a:r>
              <a:rPr lang="en-US" sz="1400" dirty="0">
                <a:latin typeface="Jost Medium" pitchFamily="2" charset="0"/>
                <a:ea typeface="Jost Medium" pitchFamily="2" charset="0"/>
                <a:cs typeface="Poppins" panose="00000500000000000000" pitchFamily="2" charset="0"/>
              </a:rPr>
              <a:t>:</a:t>
            </a:r>
          </a:p>
          <a:p>
            <a:pPr algn="just">
              <a:lnSpc>
                <a:spcPct val="150000"/>
              </a:lnSpc>
            </a:pPr>
            <a:r>
              <a:rPr lang="en-US" sz="1200" dirty="0">
                <a:latin typeface="Jost Medium" pitchFamily="2" charset="0"/>
                <a:ea typeface="Jost Medium" pitchFamily="2" charset="0"/>
              </a:rPr>
              <a:t>	The cluster environment of </a:t>
            </a:r>
            <a:r>
              <a:rPr lang="en-US" sz="1200" dirty="0" err="1">
                <a:latin typeface="Jost Medium" pitchFamily="2" charset="0"/>
                <a:ea typeface="Jost Medium" pitchFamily="2" charset="0"/>
              </a:rPr>
              <a:t>lon_range</a:t>
            </a:r>
            <a:r>
              <a:rPr lang="en-US" sz="1200" dirty="0">
                <a:latin typeface="Jost Medium" pitchFamily="2" charset="0"/>
                <a:ea typeface="Jost Medium" pitchFamily="2" charset="0"/>
              </a:rPr>
              <a:t>(-97.0)  and </a:t>
            </a:r>
            <a:r>
              <a:rPr lang="en-US" sz="1200" dirty="0" err="1">
                <a:latin typeface="Jost Medium" pitchFamily="2" charset="0"/>
                <a:ea typeface="Jost Medium" pitchFamily="2" charset="0"/>
              </a:rPr>
              <a:t>lat_range</a:t>
            </a:r>
            <a:r>
              <a:rPr lang="en-US" sz="1200" dirty="0">
                <a:latin typeface="Jost Medium" pitchFamily="2" charset="0"/>
                <a:ea typeface="Jost Medium" pitchFamily="2" charset="0"/>
              </a:rPr>
              <a:t> (28, 29.0) is having a strong impact on the hurricane.</a:t>
            </a:r>
          </a:p>
          <a:p>
            <a:pPr algn="just">
              <a:lnSpc>
                <a:spcPct val="150000"/>
              </a:lnSpc>
            </a:pPr>
            <a:r>
              <a:rPr lang="en-US" sz="1200" dirty="0">
                <a:latin typeface="Jost Medium" pitchFamily="2" charset="0"/>
                <a:ea typeface="Jost Medium" pitchFamily="2" charset="0"/>
              </a:rPr>
              <a:t> </a:t>
            </a:r>
            <a:r>
              <a:rPr lang="en-US" sz="1400" dirty="0" err="1">
                <a:latin typeface="Jost Medium" pitchFamily="2" charset="0"/>
                <a:ea typeface="Jost Medium" pitchFamily="2" charset="0"/>
              </a:rPr>
              <a:t>Zone_B</a:t>
            </a:r>
            <a:r>
              <a:rPr lang="en-US" sz="1400" dirty="0">
                <a:latin typeface="Jost Medium" pitchFamily="2" charset="0"/>
                <a:ea typeface="Jost Medium" pitchFamily="2" charset="0"/>
              </a:rPr>
              <a:t>:</a:t>
            </a:r>
          </a:p>
          <a:p>
            <a:pPr algn="just">
              <a:lnSpc>
                <a:spcPct val="150000"/>
              </a:lnSpc>
            </a:pPr>
            <a:r>
              <a:rPr lang="en-US" sz="1400" dirty="0">
                <a:latin typeface="Jost Medium" pitchFamily="2" charset="0"/>
                <a:ea typeface="Jost Medium" pitchFamily="2" charset="0"/>
              </a:rPr>
              <a:t>	</a:t>
            </a:r>
            <a:r>
              <a:rPr lang="en-US" sz="1200" dirty="0">
                <a:latin typeface="Jost Medium" pitchFamily="2" charset="0"/>
                <a:ea typeface="Jost Medium" pitchFamily="2" charset="0"/>
              </a:rPr>
              <a:t>The cluster environment of </a:t>
            </a:r>
            <a:r>
              <a:rPr lang="en-US" sz="1200" dirty="0" err="1">
                <a:latin typeface="Jost Medium" pitchFamily="2" charset="0"/>
                <a:ea typeface="Jost Medium" pitchFamily="2" charset="0"/>
              </a:rPr>
              <a:t>lon_range</a:t>
            </a:r>
            <a:r>
              <a:rPr lang="en-US" sz="1200" dirty="0">
                <a:latin typeface="Jost Medium" pitchFamily="2" charset="0"/>
                <a:ea typeface="Jost Medium" pitchFamily="2" charset="0"/>
              </a:rPr>
              <a:t>(-95.8,  95.0) and </a:t>
            </a:r>
            <a:r>
              <a:rPr lang="en-US" sz="1200" dirty="0" err="1">
                <a:latin typeface="Jost Medium" pitchFamily="2" charset="0"/>
                <a:ea typeface="Jost Medium" pitchFamily="2" charset="0"/>
              </a:rPr>
              <a:t>lat_range</a:t>
            </a:r>
            <a:r>
              <a:rPr lang="en-US" sz="1200" dirty="0">
                <a:latin typeface="Jost Medium" pitchFamily="2" charset="0"/>
                <a:ea typeface="Jost Medium" pitchFamily="2" charset="0"/>
              </a:rPr>
              <a:t> (29.3, 30.1) is having a spiral impact.</a:t>
            </a:r>
          </a:p>
          <a:p>
            <a:pPr algn="just"/>
            <a:r>
              <a:rPr lang="en-US" sz="1200" dirty="0">
                <a:latin typeface="Jost Medium" pitchFamily="2" charset="0"/>
                <a:ea typeface="Jost Medium" pitchFamily="2" charset="0"/>
              </a:rPr>
              <a:t> </a:t>
            </a:r>
            <a:r>
              <a:rPr lang="en-US" sz="1300" dirty="0" err="1">
                <a:latin typeface="Jost Medium" pitchFamily="2" charset="0"/>
                <a:ea typeface="Jost Medium" pitchFamily="2" charset="0"/>
              </a:rPr>
              <a:t>Zone_c</a:t>
            </a:r>
            <a:r>
              <a:rPr lang="en-US" sz="1300" dirty="0">
                <a:latin typeface="Jost Medium" pitchFamily="2" charset="0"/>
                <a:ea typeface="Jost Medium" pitchFamily="2" charset="0"/>
              </a:rPr>
              <a:t>:</a:t>
            </a:r>
          </a:p>
          <a:p>
            <a:pPr algn="just"/>
            <a:r>
              <a:rPr lang="en-US" sz="1200" dirty="0">
                <a:latin typeface="Jost Medium" pitchFamily="2" charset="0"/>
                <a:ea typeface="Jost Medium" pitchFamily="2" charset="0"/>
              </a:rPr>
              <a:t>	The cluster environment of </a:t>
            </a:r>
            <a:r>
              <a:rPr lang="en-US" sz="1200" dirty="0" err="1">
                <a:latin typeface="Jost Medium" pitchFamily="2" charset="0"/>
                <a:ea typeface="Jost Medium" pitchFamily="2" charset="0"/>
              </a:rPr>
              <a:t>lon_range</a:t>
            </a:r>
            <a:r>
              <a:rPr lang="en-US" sz="1200" dirty="0">
                <a:latin typeface="Jost Medium" pitchFamily="2" charset="0"/>
                <a:ea typeface="Jost Medium" pitchFamily="2" charset="0"/>
              </a:rPr>
              <a:t>(-94.0, -93.5) and </a:t>
            </a:r>
            <a:r>
              <a:rPr lang="en-US" sz="1200" dirty="0" err="1">
                <a:latin typeface="Jost Medium" pitchFamily="2" charset="0"/>
                <a:ea typeface="Jost Medium" pitchFamily="2" charset="0"/>
              </a:rPr>
              <a:t>lat_range</a:t>
            </a:r>
            <a:r>
              <a:rPr lang="en-US" sz="1200" dirty="0">
                <a:latin typeface="Jost Medium" pitchFamily="2" charset="0"/>
                <a:ea typeface="Jost Medium" pitchFamily="2" charset="0"/>
              </a:rPr>
              <a:t> (29.8, 31.0) is having a vertical impact but it is not a severe impact when compared to the above two zones.</a:t>
            </a:r>
          </a:p>
          <a:p>
            <a:pPr algn="just"/>
            <a:endParaRPr lang="en-US" sz="1200" dirty="0">
              <a:latin typeface="Jost Medium" pitchFamily="2" charset="0"/>
              <a:ea typeface="Jost Medium" pitchFamily="2" charset="0"/>
            </a:endParaRPr>
          </a:p>
          <a:p>
            <a:pPr algn="just">
              <a:lnSpc>
                <a:spcPct val="150000"/>
              </a:lnSpc>
            </a:pPr>
            <a:endParaRPr lang="en-US" sz="1400" dirty="0">
              <a:latin typeface="Jost Medium" pitchFamily="2" charset="0"/>
              <a:ea typeface="Jost Medium" pitchFamily="2" charset="0"/>
              <a:cs typeface="Poppins" panose="00000500000000000000" pitchFamily="2" charset="0"/>
            </a:endParaRPr>
          </a:p>
        </p:txBody>
      </p:sp>
      <p:cxnSp>
        <p:nvCxnSpPr>
          <p:cNvPr id="4" name="Straight Connector 3"/>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 name="Rectangle 11"/>
          <p:cNvSpPr/>
          <p:nvPr/>
        </p:nvSpPr>
        <p:spPr>
          <a:xfrm>
            <a:off x="11861460" y="6550223"/>
            <a:ext cx="357791" cy="307777"/>
          </a:xfrm>
          <a:prstGeom prst="rect">
            <a:avLst/>
          </a:prstGeom>
          <a:noFill/>
        </p:spPr>
        <p:txBody>
          <a:bodyPr wrap="none" lIns="91440" tIns="45720" rIns="91440" bIns="45720">
            <a:spAutoFit/>
          </a:bodyPr>
          <a:lstStyle/>
          <a:p>
            <a:pPr algn="ctr"/>
            <a:r>
              <a:rPr lang="en-US" sz="1400" b="1" dirty="0">
                <a:ln w="0">
                  <a:noFill/>
                </a:ln>
                <a:latin typeface="Poppins" panose="00000500000000000000" pitchFamily="2" charset="0"/>
                <a:cs typeface="Poppins" panose="00000500000000000000" pitchFamily="2" charset="0"/>
              </a:rPr>
              <a:t>5.</a:t>
            </a:r>
            <a:endParaRPr lang="en-US" sz="1400" b="1" cap="none" spc="0" dirty="0">
              <a:ln w="0">
                <a:noFill/>
              </a:ln>
              <a:solidFill>
                <a:schemeClr val="tx1"/>
              </a:solidFill>
              <a:latin typeface="Poppins" panose="00000500000000000000" pitchFamily="2" charset="0"/>
              <a:cs typeface="Poppins" panose="00000500000000000000" pitchFamily="2" charset="0"/>
            </a:endParaRPr>
          </a:p>
        </p:txBody>
      </p:sp>
      <p:pic>
        <p:nvPicPr>
          <p:cNvPr id="10" name="Picture 9"/>
          <p:cNvPicPr>
            <a:picLocks noChangeAspect="1"/>
          </p:cNvPicPr>
          <p:nvPr/>
        </p:nvPicPr>
        <p:blipFill>
          <a:blip r:embed="rId2"/>
          <a:stretch>
            <a:fillRect/>
          </a:stretch>
        </p:blipFill>
        <p:spPr>
          <a:xfrm>
            <a:off x="6769524" y="1381605"/>
            <a:ext cx="4793557" cy="4998753"/>
          </a:xfrm>
          <a:prstGeom prst="rect">
            <a:avLst/>
          </a:prstGeom>
        </p:spPr>
      </p:pic>
      <p:sp>
        <p:nvSpPr>
          <p:cNvPr id="14" name="Rectangle 13"/>
          <p:cNvSpPr/>
          <p:nvPr/>
        </p:nvSpPr>
        <p:spPr>
          <a:xfrm>
            <a:off x="1618279" y="809689"/>
            <a:ext cx="713658" cy="369332"/>
          </a:xfrm>
          <a:prstGeom prst="rect">
            <a:avLst/>
          </a:prstGeom>
        </p:spPr>
        <p:txBody>
          <a:bodyPr wrap="none">
            <a:spAutoFit/>
          </a:bodyPr>
          <a:lstStyle/>
          <a:p>
            <a:pPr algn="ctr"/>
            <a:r>
              <a:rPr lang="en-US" b="1" dirty="0">
                <a:ln w="0">
                  <a:noFill/>
                </a:ln>
                <a:latin typeface="Poppins" panose="00000500000000000000" pitchFamily="2" charset="0"/>
                <a:cs typeface="Poppins" panose="00000500000000000000" pitchFamily="2" charset="0"/>
              </a:rPr>
              <a:t>EDA:</a:t>
            </a:r>
          </a:p>
        </p:txBody>
      </p:sp>
    </p:spTree>
    <p:extLst>
      <p:ext uri="{BB962C8B-B14F-4D97-AF65-F5344CB8AC3E}">
        <p14:creationId xmlns:p14="http://schemas.microsoft.com/office/powerpoint/2010/main" val="4448927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618279" y="1381604"/>
            <a:ext cx="4815946" cy="1012461"/>
          </a:xfrm>
        </p:spPr>
        <p:txBody>
          <a:bodyPr>
            <a:normAutofit/>
          </a:bodyPr>
          <a:lstStyle/>
          <a:p>
            <a:pPr algn="just"/>
            <a:r>
              <a:rPr lang="en-US" sz="1400" dirty="0">
                <a:latin typeface="Jost Medium" pitchFamily="2" charset="0"/>
                <a:ea typeface="Jost Medium" pitchFamily="2" charset="0"/>
                <a:cs typeface="Poppins" panose="00000500000000000000" pitchFamily="2" charset="0"/>
              </a:rPr>
              <a:t>The Hurricane’s impact is shown in an eagle view of the damage there are 15000 impacted structures as per the data scattered with respective geo-coordinates.</a:t>
            </a:r>
            <a:endParaRPr lang="en-US" sz="1200" dirty="0">
              <a:latin typeface="Jost Medium" pitchFamily="2" charset="0"/>
              <a:ea typeface="Jost Medium" pitchFamily="2" charset="0"/>
            </a:endParaRPr>
          </a:p>
        </p:txBody>
      </p:sp>
      <p:cxnSp>
        <p:nvCxnSpPr>
          <p:cNvPr id="4" name="Straight Connector 3"/>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 name="Rectangle 11"/>
          <p:cNvSpPr/>
          <p:nvPr/>
        </p:nvSpPr>
        <p:spPr>
          <a:xfrm>
            <a:off x="11861460" y="6550223"/>
            <a:ext cx="357791" cy="307777"/>
          </a:xfrm>
          <a:prstGeom prst="rect">
            <a:avLst/>
          </a:prstGeom>
          <a:noFill/>
        </p:spPr>
        <p:txBody>
          <a:bodyPr wrap="none" lIns="91440" tIns="45720" rIns="91440" bIns="45720">
            <a:spAutoFit/>
          </a:bodyPr>
          <a:lstStyle/>
          <a:p>
            <a:pPr algn="ctr"/>
            <a:r>
              <a:rPr lang="en-US" sz="1400" b="1" dirty="0">
                <a:ln w="0">
                  <a:noFill/>
                </a:ln>
                <a:latin typeface="Poppins" panose="00000500000000000000" pitchFamily="2" charset="0"/>
                <a:cs typeface="Poppins" panose="00000500000000000000" pitchFamily="2" charset="0"/>
              </a:rPr>
              <a:t>6.</a:t>
            </a:r>
            <a:endParaRPr lang="en-US" sz="1400" b="1" cap="none" spc="0" dirty="0">
              <a:ln w="0">
                <a:noFill/>
              </a:ln>
              <a:solidFill>
                <a:schemeClr val="tx1"/>
              </a:solidFill>
              <a:latin typeface="Poppins" panose="00000500000000000000" pitchFamily="2" charset="0"/>
              <a:cs typeface="Poppins" panose="00000500000000000000" pitchFamily="2" charset="0"/>
            </a:endParaRPr>
          </a:p>
        </p:txBody>
      </p:sp>
      <p:sp>
        <p:nvSpPr>
          <p:cNvPr id="14" name="Rectangle 13"/>
          <p:cNvSpPr/>
          <p:nvPr/>
        </p:nvSpPr>
        <p:spPr>
          <a:xfrm>
            <a:off x="1618279" y="809689"/>
            <a:ext cx="713658" cy="369332"/>
          </a:xfrm>
          <a:prstGeom prst="rect">
            <a:avLst/>
          </a:prstGeom>
        </p:spPr>
        <p:txBody>
          <a:bodyPr wrap="none">
            <a:spAutoFit/>
          </a:bodyPr>
          <a:lstStyle/>
          <a:p>
            <a:pPr algn="ctr"/>
            <a:r>
              <a:rPr lang="en-US" b="1" dirty="0">
                <a:ln w="0">
                  <a:noFill/>
                </a:ln>
                <a:latin typeface="Poppins" panose="00000500000000000000" pitchFamily="2" charset="0"/>
                <a:cs typeface="Poppins" panose="00000500000000000000" pitchFamily="2" charset="0"/>
              </a:rPr>
              <a:t>EDA:</a:t>
            </a:r>
          </a:p>
        </p:txBody>
      </p:sp>
      <p:pic>
        <p:nvPicPr>
          <p:cNvPr id="2" name="Picture 1"/>
          <p:cNvPicPr>
            <a:picLocks noChangeAspect="1"/>
          </p:cNvPicPr>
          <p:nvPr/>
        </p:nvPicPr>
        <p:blipFill>
          <a:blip r:embed="rId2"/>
          <a:stretch>
            <a:fillRect/>
          </a:stretch>
        </p:blipFill>
        <p:spPr>
          <a:xfrm>
            <a:off x="7513866" y="1381603"/>
            <a:ext cx="3843673" cy="3888666"/>
          </a:xfrm>
          <a:prstGeom prst="rect">
            <a:avLst/>
          </a:prstGeom>
        </p:spPr>
      </p:pic>
      <p:sp>
        <p:nvSpPr>
          <p:cNvPr id="11" name="Subtitle 2"/>
          <p:cNvSpPr txBox="1">
            <a:spLocks/>
          </p:cNvSpPr>
          <p:nvPr/>
        </p:nvSpPr>
        <p:spPr>
          <a:xfrm>
            <a:off x="6434225" y="5564390"/>
            <a:ext cx="4923314" cy="101246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sz="1400" dirty="0">
                <a:latin typeface="Jost Medium" pitchFamily="2" charset="0"/>
                <a:ea typeface="Jost Medium" pitchFamily="2" charset="0"/>
                <a:cs typeface="Poppins" panose="00000500000000000000" pitchFamily="2" charset="0"/>
              </a:rPr>
              <a:t>During the Hurricane, there are 8000 not impacted structures. At </a:t>
            </a:r>
            <a:r>
              <a:rPr lang="en-US" sz="1400" dirty="0" err="1">
                <a:latin typeface="Jost Medium" pitchFamily="2" charset="0"/>
                <a:ea typeface="Jost Medium" pitchFamily="2" charset="0"/>
                <a:cs typeface="Poppins" panose="00000500000000000000" pitchFamily="2" charset="0"/>
              </a:rPr>
              <a:t>zone_b</a:t>
            </a:r>
            <a:r>
              <a:rPr lang="en-US" sz="1400" dirty="0">
                <a:latin typeface="Jost Medium" pitchFamily="2" charset="0"/>
                <a:ea typeface="Jost Medium" pitchFamily="2" charset="0"/>
                <a:cs typeface="Poppins" panose="00000500000000000000" pitchFamily="2" charset="0"/>
              </a:rPr>
              <a:t> there is no structure not been impacted by the hurricane every structure at the </a:t>
            </a:r>
            <a:r>
              <a:rPr lang="en-US" sz="1400" dirty="0" err="1">
                <a:latin typeface="Jost Medium" pitchFamily="2" charset="0"/>
                <a:ea typeface="Jost Medium" pitchFamily="2" charset="0"/>
                <a:cs typeface="Poppins" panose="00000500000000000000" pitchFamily="2" charset="0"/>
              </a:rPr>
              <a:t>zone_b</a:t>
            </a:r>
            <a:r>
              <a:rPr lang="en-US" sz="1400" dirty="0">
                <a:latin typeface="Jost Medium" pitchFamily="2" charset="0"/>
                <a:ea typeface="Jost Medium" pitchFamily="2" charset="0"/>
                <a:cs typeface="Poppins" panose="00000500000000000000" pitchFamily="2" charset="0"/>
              </a:rPr>
              <a:t> is been impacted.</a:t>
            </a:r>
            <a:endParaRPr lang="en-US" sz="1200" dirty="0">
              <a:latin typeface="Jost Medium" pitchFamily="2" charset="0"/>
              <a:ea typeface="Jost Medium" pitchFamily="2" charset="0"/>
            </a:endParaRPr>
          </a:p>
        </p:txBody>
      </p:sp>
      <p:pic>
        <p:nvPicPr>
          <p:cNvPr id="8" name="Picture 7"/>
          <p:cNvPicPr>
            <a:picLocks noChangeAspect="1"/>
          </p:cNvPicPr>
          <p:nvPr/>
        </p:nvPicPr>
        <p:blipFill>
          <a:blip r:embed="rId3"/>
          <a:stretch>
            <a:fillRect/>
          </a:stretch>
        </p:blipFill>
        <p:spPr>
          <a:xfrm>
            <a:off x="1618279" y="2221343"/>
            <a:ext cx="4312025" cy="4355508"/>
          </a:xfrm>
          <a:prstGeom prst="rect">
            <a:avLst/>
          </a:prstGeom>
        </p:spPr>
      </p:pic>
    </p:spTree>
    <p:extLst>
      <p:ext uri="{BB962C8B-B14F-4D97-AF65-F5344CB8AC3E}">
        <p14:creationId xmlns:p14="http://schemas.microsoft.com/office/powerpoint/2010/main" val="141508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618278" y="1381604"/>
            <a:ext cx="9134277" cy="1012461"/>
          </a:xfrm>
        </p:spPr>
        <p:txBody>
          <a:bodyPr>
            <a:normAutofit/>
          </a:bodyPr>
          <a:lstStyle/>
          <a:p>
            <a:pPr algn="just"/>
            <a:r>
              <a:rPr lang="en-US" sz="1400" dirty="0">
                <a:latin typeface="Jost Medium" pitchFamily="2" charset="0"/>
                <a:ea typeface="Jost Medium" pitchFamily="2" charset="0"/>
                <a:cs typeface="Poppins" panose="00000500000000000000" pitchFamily="2" charset="0"/>
              </a:rPr>
              <a:t>The Hurricane’s impact is shown in a satellite view of the damage there is 0.0 shows the impact of damage and 1.0 shows no damage.</a:t>
            </a:r>
            <a:endParaRPr lang="en-US" sz="1200" dirty="0">
              <a:latin typeface="Jost Medium" pitchFamily="2" charset="0"/>
              <a:ea typeface="Jost Medium" pitchFamily="2" charset="0"/>
            </a:endParaRPr>
          </a:p>
        </p:txBody>
      </p:sp>
      <p:cxnSp>
        <p:nvCxnSpPr>
          <p:cNvPr id="4" name="Straight Connector 3"/>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 name="Rectangle 11"/>
          <p:cNvSpPr/>
          <p:nvPr/>
        </p:nvSpPr>
        <p:spPr>
          <a:xfrm>
            <a:off x="11874284" y="6550223"/>
            <a:ext cx="332142" cy="307777"/>
          </a:xfrm>
          <a:prstGeom prst="rect">
            <a:avLst/>
          </a:prstGeom>
          <a:noFill/>
        </p:spPr>
        <p:txBody>
          <a:bodyPr wrap="none" lIns="91440" tIns="45720" rIns="91440" bIns="45720">
            <a:spAutoFit/>
          </a:bodyPr>
          <a:lstStyle/>
          <a:p>
            <a:pPr algn="ctr"/>
            <a:r>
              <a:rPr lang="en-US" sz="1400" b="1" dirty="0">
                <a:ln w="0">
                  <a:noFill/>
                </a:ln>
                <a:latin typeface="Poppins" panose="00000500000000000000" pitchFamily="2" charset="0"/>
                <a:cs typeface="Poppins" panose="00000500000000000000" pitchFamily="2" charset="0"/>
              </a:rPr>
              <a:t>7.</a:t>
            </a:r>
            <a:endParaRPr lang="en-US" sz="1400" b="1" cap="none" spc="0" dirty="0">
              <a:ln w="0">
                <a:noFill/>
              </a:ln>
              <a:solidFill>
                <a:schemeClr val="tx1"/>
              </a:solidFill>
              <a:latin typeface="Poppins" panose="00000500000000000000" pitchFamily="2" charset="0"/>
              <a:cs typeface="Poppins" panose="00000500000000000000" pitchFamily="2" charset="0"/>
            </a:endParaRPr>
          </a:p>
        </p:txBody>
      </p:sp>
      <p:sp>
        <p:nvSpPr>
          <p:cNvPr id="14" name="Rectangle 13"/>
          <p:cNvSpPr/>
          <p:nvPr/>
        </p:nvSpPr>
        <p:spPr>
          <a:xfrm>
            <a:off x="1618279" y="809689"/>
            <a:ext cx="713658" cy="369332"/>
          </a:xfrm>
          <a:prstGeom prst="rect">
            <a:avLst/>
          </a:prstGeom>
        </p:spPr>
        <p:txBody>
          <a:bodyPr wrap="none">
            <a:spAutoFit/>
          </a:bodyPr>
          <a:lstStyle/>
          <a:p>
            <a:pPr algn="ctr"/>
            <a:r>
              <a:rPr lang="en-US" b="1" dirty="0">
                <a:ln w="0">
                  <a:noFill/>
                </a:ln>
                <a:latin typeface="Poppins" panose="00000500000000000000" pitchFamily="2" charset="0"/>
                <a:cs typeface="Poppins" panose="00000500000000000000" pitchFamily="2" charset="0"/>
              </a:rPr>
              <a:t>EDA:</a:t>
            </a:r>
          </a:p>
        </p:txBody>
      </p:sp>
      <p:pic>
        <p:nvPicPr>
          <p:cNvPr id="13" name="Picture 12"/>
          <p:cNvPicPr>
            <a:picLocks noChangeAspect="1"/>
          </p:cNvPicPr>
          <p:nvPr/>
        </p:nvPicPr>
        <p:blipFill rotWithShape="1">
          <a:blip r:embed="rId2"/>
          <a:srcRect l="916" r="2114" b="2097"/>
          <a:stretch/>
        </p:blipFill>
        <p:spPr>
          <a:xfrm>
            <a:off x="4426064" y="2596648"/>
            <a:ext cx="1378886" cy="1809788"/>
          </a:xfrm>
          <a:prstGeom prst="rect">
            <a:avLst/>
          </a:prstGeom>
        </p:spPr>
      </p:pic>
      <p:pic>
        <p:nvPicPr>
          <p:cNvPr id="15" name="Picture 14"/>
          <p:cNvPicPr>
            <a:picLocks noChangeAspect="1"/>
          </p:cNvPicPr>
          <p:nvPr/>
        </p:nvPicPr>
        <p:blipFill rotWithShape="1">
          <a:blip r:embed="rId3"/>
          <a:srcRect l="829" r="7900" b="2381"/>
          <a:stretch/>
        </p:blipFill>
        <p:spPr>
          <a:xfrm>
            <a:off x="4426064" y="4514407"/>
            <a:ext cx="1378886" cy="1884477"/>
          </a:xfrm>
          <a:prstGeom prst="rect">
            <a:avLst/>
          </a:prstGeom>
        </p:spPr>
      </p:pic>
      <p:pic>
        <p:nvPicPr>
          <p:cNvPr id="17" name="Picture 16"/>
          <p:cNvPicPr>
            <a:picLocks noChangeAspect="1"/>
          </p:cNvPicPr>
          <p:nvPr/>
        </p:nvPicPr>
        <p:blipFill>
          <a:blip r:embed="rId4"/>
          <a:stretch>
            <a:fillRect/>
          </a:stretch>
        </p:blipFill>
        <p:spPr>
          <a:xfrm>
            <a:off x="6860178" y="2596648"/>
            <a:ext cx="4586447" cy="3802236"/>
          </a:xfrm>
          <a:prstGeom prst="rect">
            <a:avLst/>
          </a:prstGeom>
        </p:spPr>
      </p:pic>
      <p:sp>
        <p:nvSpPr>
          <p:cNvPr id="18" name="Subtitle 2"/>
          <p:cNvSpPr txBox="1">
            <a:spLocks/>
          </p:cNvSpPr>
          <p:nvPr/>
        </p:nvSpPr>
        <p:spPr>
          <a:xfrm>
            <a:off x="1926494" y="3328427"/>
            <a:ext cx="1305643" cy="39425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sz="1400" b="1" dirty="0">
                <a:latin typeface="Poppins" panose="00000500000000000000" pitchFamily="2" charset="0"/>
                <a:ea typeface="Jost Medium" pitchFamily="2" charset="0"/>
                <a:cs typeface="Poppins" panose="00000500000000000000" pitchFamily="2" charset="0"/>
              </a:rPr>
              <a:t>Damaged</a:t>
            </a:r>
            <a:r>
              <a:rPr lang="en-US" sz="1400" b="1" dirty="0">
                <a:latin typeface="Jost Medium" pitchFamily="2" charset="0"/>
                <a:ea typeface="Jost Medium" pitchFamily="2" charset="0"/>
                <a:cs typeface="Poppins" panose="00000500000000000000" pitchFamily="2" charset="0"/>
              </a:rPr>
              <a:t>:</a:t>
            </a:r>
            <a:endParaRPr lang="en-US" sz="1200" b="1" dirty="0">
              <a:latin typeface="Jost Medium" pitchFamily="2" charset="0"/>
              <a:ea typeface="Jost Medium" pitchFamily="2" charset="0"/>
            </a:endParaRPr>
          </a:p>
        </p:txBody>
      </p:sp>
      <p:sp>
        <p:nvSpPr>
          <p:cNvPr id="19" name="Subtitle 2"/>
          <p:cNvSpPr txBox="1">
            <a:spLocks/>
          </p:cNvSpPr>
          <p:nvPr/>
        </p:nvSpPr>
        <p:spPr>
          <a:xfrm>
            <a:off x="1926494" y="5454882"/>
            <a:ext cx="1792194" cy="39425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sz="1400" b="1" dirty="0">
                <a:latin typeface="Poppins" panose="00000500000000000000" pitchFamily="2" charset="0"/>
                <a:ea typeface="Jost Medium" pitchFamily="2" charset="0"/>
                <a:cs typeface="Poppins" panose="00000500000000000000" pitchFamily="2" charset="0"/>
              </a:rPr>
              <a:t>Non-Damaged</a:t>
            </a:r>
            <a:r>
              <a:rPr lang="en-US" sz="1400" b="1" dirty="0">
                <a:latin typeface="Jost Medium" pitchFamily="2" charset="0"/>
                <a:ea typeface="Jost Medium" pitchFamily="2" charset="0"/>
                <a:cs typeface="Poppins" panose="00000500000000000000" pitchFamily="2" charset="0"/>
              </a:rPr>
              <a:t>:</a:t>
            </a:r>
            <a:endParaRPr lang="en-US" sz="1200" b="1" dirty="0">
              <a:latin typeface="Jost Medium" pitchFamily="2" charset="0"/>
              <a:ea typeface="Jost Medium" pitchFamily="2" charset="0"/>
            </a:endParaRPr>
          </a:p>
        </p:txBody>
      </p:sp>
    </p:spTree>
    <p:extLst>
      <p:ext uri="{BB962C8B-B14F-4D97-AF65-F5344CB8AC3E}">
        <p14:creationId xmlns:p14="http://schemas.microsoft.com/office/powerpoint/2010/main" val="38325088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53656" y="1221360"/>
            <a:ext cx="10020654" cy="2492127"/>
          </a:xfrm>
        </p:spPr>
        <p:txBody>
          <a:bodyPr>
            <a:normAutofit/>
          </a:bodyPr>
          <a:lstStyle/>
          <a:p>
            <a:pPr algn="just"/>
            <a:r>
              <a:rPr lang="en-US" sz="1400" dirty="0">
                <a:latin typeface="Jost Medium" pitchFamily="2" charset="0"/>
                <a:ea typeface="Jost Medium" pitchFamily="2" charset="0"/>
                <a:cs typeface="Poppins" panose="00000500000000000000" pitchFamily="2" charset="0"/>
              </a:rPr>
              <a:t>In the custom model, we have created the </a:t>
            </a:r>
            <a:r>
              <a:rPr lang="en-US" sz="1400" dirty="0">
                <a:latin typeface="Jost Medium" pitchFamily="2" charset="0"/>
                <a:ea typeface="Jost Medium" pitchFamily="2" charset="0"/>
              </a:rPr>
              <a:t>sequential model with 4 layers of Convolution by a cumulative increase np. of filters starting from 32 to 128.</a:t>
            </a:r>
          </a:p>
          <a:p>
            <a:pPr marL="171450" indent="-171450" algn="just">
              <a:buFont typeface="Arial" panose="020B0604020202020204" pitchFamily="34" charset="0"/>
              <a:buChar char="•"/>
            </a:pPr>
            <a:r>
              <a:rPr lang="en-US" sz="1400" dirty="0" err="1">
                <a:latin typeface="Jost Medium" pitchFamily="2" charset="0"/>
                <a:ea typeface="Jost Medium" pitchFamily="2" charset="0"/>
              </a:rPr>
              <a:t>Kernel_size</a:t>
            </a:r>
            <a:r>
              <a:rPr lang="en-US" sz="1400" dirty="0">
                <a:latin typeface="Jost Medium" pitchFamily="2" charset="0"/>
                <a:ea typeface="Jost Medium" pitchFamily="2" charset="0"/>
              </a:rPr>
              <a:t> of (3,3).</a:t>
            </a:r>
          </a:p>
          <a:p>
            <a:pPr marL="171450" indent="-171450" algn="just">
              <a:buFont typeface="Arial" panose="020B0604020202020204" pitchFamily="34" charset="0"/>
              <a:buChar char="•"/>
            </a:pPr>
            <a:r>
              <a:rPr lang="en-US" sz="1400" dirty="0">
                <a:latin typeface="Jost Medium" pitchFamily="2" charset="0"/>
                <a:ea typeface="Jost Medium" pitchFamily="2" charset="0"/>
              </a:rPr>
              <a:t>Activation </a:t>
            </a:r>
            <a:r>
              <a:rPr lang="en-US" sz="1400" dirty="0" err="1">
                <a:latin typeface="Jost Medium" pitchFamily="2" charset="0"/>
                <a:ea typeface="Jost Medium" pitchFamily="2" charset="0"/>
              </a:rPr>
              <a:t>Relu</a:t>
            </a:r>
            <a:r>
              <a:rPr lang="en-US" sz="1400" dirty="0">
                <a:latin typeface="Jost Medium" pitchFamily="2" charset="0"/>
                <a:ea typeface="Jost Medium" pitchFamily="2" charset="0"/>
              </a:rPr>
              <a:t>.</a:t>
            </a:r>
          </a:p>
          <a:p>
            <a:pPr marL="171450" indent="-171450" algn="just">
              <a:buFont typeface="Arial" panose="020B0604020202020204" pitchFamily="34" charset="0"/>
              <a:buChar char="•"/>
            </a:pPr>
            <a:r>
              <a:rPr lang="en-US" sz="1400" dirty="0">
                <a:latin typeface="Jost Medium" pitchFamily="2" charset="0"/>
                <a:ea typeface="Jost Medium" pitchFamily="2" charset="0"/>
              </a:rPr>
              <a:t>Max pooling with a pool size of (2,2) by 4 layers.</a:t>
            </a:r>
          </a:p>
          <a:p>
            <a:pPr marL="171450" indent="-171450" algn="just">
              <a:buFont typeface="Arial" panose="020B0604020202020204" pitchFamily="34" charset="0"/>
              <a:buChar char="•"/>
            </a:pPr>
            <a:r>
              <a:rPr lang="en-US" sz="1400" dirty="0">
                <a:latin typeface="Jost Medium" pitchFamily="2" charset="0"/>
                <a:ea typeface="Jost Medium" pitchFamily="2" charset="0"/>
              </a:rPr>
              <a:t>Connected with 512 units of neurons.</a:t>
            </a:r>
          </a:p>
          <a:p>
            <a:pPr marL="171450" indent="-171450" algn="just">
              <a:buFont typeface="Arial" panose="020B0604020202020204" pitchFamily="34" charset="0"/>
              <a:buChar char="•"/>
            </a:pPr>
            <a:r>
              <a:rPr lang="en-US" sz="1400" dirty="0">
                <a:latin typeface="Jost Medium" pitchFamily="2" charset="0"/>
                <a:ea typeface="Jost Medium" pitchFamily="2" charset="0"/>
              </a:rPr>
              <a:t>Output activation as  Sigmoid and single unit.</a:t>
            </a:r>
          </a:p>
          <a:p>
            <a:pPr marL="171450" indent="-171450" algn="just">
              <a:buFont typeface="Arial" panose="020B0604020202020204" pitchFamily="34" charset="0"/>
              <a:buChar char="•"/>
            </a:pPr>
            <a:r>
              <a:rPr lang="en-US" sz="1400" dirty="0">
                <a:latin typeface="Jost Medium" pitchFamily="2" charset="0"/>
                <a:ea typeface="Jost Medium" pitchFamily="2" charset="0"/>
              </a:rPr>
              <a:t>Training with </a:t>
            </a:r>
            <a:r>
              <a:rPr kumimoji="0" lang="en-US" altLang="en-US" sz="1400" b="0" i="0" u="none" strike="noStrike" cap="none" normalizeH="0" baseline="0" dirty="0">
                <a:ln>
                  <a:noFill/>
                </a:ln>
                <a:solidFill>
                  <a:schemeClr val="tx1"/>
                </a:solidFill>
                <a:effectLst/>
                <a:latin typeface="Jost Medium" pitchFamily="2" charset="0"/>
                <a:ea typeface="Jost Medium" pitchFamily="2" charset="0"/>
              </a:rPr>
              <a:t>3,453,121</a:t>
            </a:r>
            <a:r>
              <a:rPr lang="en-US" sz="1400" dirty="0">
                <a:latin typeface="Jost Medium" pitchFamily="2" charset="0"/>
                <a:ea typeface="Jost Medium" pitchFamily="2" charset="0"/>
              </a:rPr>
              <a:t> parameters.</a:t>
            </a:r>
          </a:p>
          <a:p>
            <a:pPr marL="171450" indent="-171450" algn="just">
              <a:buFont typeface="Arial" panose="020B0604020202020204" pitchFamily="34" charset="0"/>
              <a:buChar char="•"/>
            </a:pPr>
            <a:endParaRPr lang="en-US" sz="1200" dirty="0">
              <a:latin typeface="Jost Medium" pitchFamily="2" charset="0"/>
              <a:ea typeface="Jost Medium" pitchFamily="2" charset="0"/>
            </a:endParaRPr>
          </a:p>
        </p:txBody>
      </p:sp>
      <p:cxnSp>
        <p:nvCxnSpPr>
          <p:cNvPr id="4" name="Straight Connector 3"/>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 name="Rectangle 11"/>
          <p:cNvSpPr/>
          <p:nvPr/>
        </p:nvSpPr>
        <p:spPr>
          <a:xfrm>
            <a:off x="11861460" y="6550223"/>
            <a:ext cx="357791" cy="307777"/>
          </a:xfrm>
          <a:prstGeom prst="rect">
            <a:avLst/>
          </a:prstGeom>
          <a:noFill/>
        </p:spPr>
        <p:txBody>
          <a:bodyPr wrap="none" lIns="91440" tIns="45720" rIns="91440" bIns="45720">
            <a:spAutoFit/>
          </a:bodyPr>
          <a:lstStyle/>
          <a:p>
            <a:pPr algn="ctr"/>
            <a:r>
              <a:rPr lang="en-US" sz="1400" b="1" dirty="0">
                <a:ln w="0">
                  <a:noFill/>
                </a:ln>
                <a:latin typeface="Poppins" panose="00000500000000000000" pitchFamily="2" charset="0"/>
                <a:cs typeface="Poppins" panose="00000500000000000000" pitchFamily="2" charset="0"/>
              </a:rPr>
              <a:t>8.</a:t>
            </a:r>
            <a:endParaRPr lang="en-US" sz="1400" b="1" cap="none" spc="0" dirty="0">
              <a:ln w="0">
                <a:noFill/>
              </a:ln>
              <a:solidFill>
                <a:schemeClr val="tx1"/>
              </a:solidFill>
              <a:latin typeface="Poppins" panose="00000500000000000000" pitchFamily="2" charset="0"/>
              <a:cs typeface="Poppins" panose="00000500000000000000" pitchFamily="2" charset="0"/>
            </a:endParaRPr>
          </a:p>
        </p:txBody>
      </p:sp>
      <p:sp>
        <p:nvSpPr>
          <p:cNvPr id="14" name="Rectangle 13"/>
          <p:cNvSpPr/>
          <p:nvPr/>
        </p:nvSpPr>
        <p:spPr>
          <a:xfrm>
            <a:off x="1653042" y="689567"/>
            <a:ext cx="2020105" cy="369332"/>
          </a:xfrm>
          <a:prstGeom prst="rect">
            <a:avLst/>
          </a:prstGeom>
        </p:spPr>
        <p:txBody>
          <a:bodyPr wrap="none">
            <a:spAutoFit/>
          </a:bodyPr>
          <a:lstStyle/>
          <a:p>
            <a:pPr algn="ctr"/>
            <a:r>
              <a:rPr lang="en-US" b="1" dirty="0">
                <a:latin typeface="Poppins" panose="00000500000000000000" pitchFamily="2" charset="0"/>
                <a:ea typeface="Jost Medium" pitchFamily="2" charset="0"/>
                <a:cs typeface="Poppins" panose="00000500000000000000" pitchFamily="2" charset="0"/>
              </a:rPr>
              <a:t>Custom Model </a:t>
            </a:r>
            <a:r>
              <a:rPr lang="en-US" b="1" dirty="0">
                <a:ln w="0">
                  <a:noFill/>
                </a:ln>
                <a:latin typeface="Poppins" panose="00000500000000000000" pitchFamily="2" charset="0"/>
                <a:cs typeface="Poppins" panose="00000500000000000000" pitchFamily="2" charset="0"/>
              </a:rPr>
              <a:t>:</a:t>
            </a:r>
          </a:p>
        </p:txBody>
      </p:sp>
      <p:pic>
        <p:nvPicPr>
          <p:cNvPr id="10" name="Picture 9"/>
          <p:cNvPicPr>
            <a:picLocks noChangeAspect="1"/>
          </p:cNvPicPr>
          <p:nvPr/>
        </p:nvPicPr>
        <p:blipFill>
          <a:blip r:embed="rId2"/>
          <a:stretch>
            <a:fillRect/>
          </a:stretch>
        </p:blipFill>
        <p:spPr>
          <a:xfrm>
            <a:off x="1160788" y="4881418"/>
            <a:ext cx="1034093" cy="1030069"/>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9912" y="4820208"/>
            <a:ext cx="1069354" cy="1073515"/>
          </a:xfrm>
          <a:prstGeom prst="rect">
            <a:avLst/>
          </a:prstGeom>
        </p:spPr>
      </p:pic>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8605" y="4829694"/>
            <a:ext cx="1067767" cy="1071922"/>
          </a:xfrm>
          <a:prstGeom prst="rect">
            <a:avLst/>
          </a:prstGeom>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14233" y="4800079"/>
            <a:ext cx="1089405" cy="1093644"/>
          </a:xfrm>
          <a:prstGeom prst="rect">
            <a:avLst/>
          </a:prstGeom>
        </p:spPr>
      </p:pic>
      <p:pic>
        <p:nvPicPr>
          <p:cNvPr id="18" name="Picture 1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21339" y="4800079"/>
            <a:ext cx="1031036" cy="1064029"/>
          </a:xfrm>
          <a:prstGeom prst="rect">
            <a:avLst/>
          </a:prstGeom>
        </p:spPr>
      </p:pic>
      <p:sp>
        <p:nvSpPr>
          <p:cNvPr id="19" name="Rectangle 1"/>
          <p:cNvSpPr>
            <a:spLocks noChangeArrowheads="1"/>
          </p:cNvSpPr>
          <p:nvPr/>
        </p:nvSpPr>
        <p:spPr bwMode="auto">
          <a:xfrm>
            <a:off x="0" y="120878"/>
            <a:ext cx="207108"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1" name="Rectangle 20"/>
          <p:cNvSpPr/>
          <p:nvPr/>
        </p:nvSpPr>
        <p:spPr>
          <a:xfrm>
            <a:off x="3361866" y="6255655"/>
            <a:ext cx="5312673" cy="369332"/>
          </a:xfrm>
          <a:prstGeom prst="rect">
            <a:avLst/>
          </a:prstGeom>
        </p:spPr>
        <p:txBody>
          <a:bodyPr wrap="none">
            <a:spAutoFit/>
          </a:bodyPr>
          <a:lstStyle/>
          <a:p>
            <a:pPr algn="ctr"/>
            <a:r>
              <a:rPr lang="en-US" b="1" dirty="0">
                <a:latin typeface="Poppins" panose="00000500000000000000" pitchFamily="2" charset="0"/>
                <a:ea typeface="Jost Medium" pitchFamily="2" charset="0"/>
                <a:cs typeface="Poppins" panose="00000500000000000000" pitchFamily="2" charset="0"/>
              </a:rPr>
              <a:t>Class Activation Maps with in custom CNN</a:t>
            </a:r>
            <a:endParaRPr lang="en-US" b="1" dirty="0">
              <a:ln w="0">
                <a:noFill/>
              </a:ln>
              <a:latin typeface="Poppins" panose="00000500000000000000" pitchFamily="2" charset="0"/>
              <a:cs typeface="Poppins" panose="00000500000000000000" pitchFamily="2" charset="0"/>
            </a:endParaRPr>
          </a:p>
        </p:txBody>
      </p:sp>
      <p:pic>
        <p:nvPicPr>
          <p:cNvPr id="22" name="Picture 21"/>
          <p:cNvPicPr>
            <a:picLocks noChangeAspect="1"/>
          </p:cNvPicPr>
          <p:nvPr/>
        </p:nvPicPr>
        <p:blipFill>
          <a:blip r:embed="rId7"/>
          <a:stretch>
            <a:fillRect/>
          </a:stretch>
        </p:blipFill>
        <p:spPr>
          <a:xfrm>
            <a:off x="9069359" y="1824643"/>
            <a:ext cx="2377259" cy="4725580"/>
          </a:xfrm>
          <a:prstGeom prst="rect">
            <a:avLst/>
          </a:prstGeom>
        </p:spPr>
      </p:pic>
    </p:spTree>
    <p:extLst>
      <p:ext uri="{BB962C8B-B14F-4D97-AF65-F5344CB8AC3E}">
        <p14:creationId xmlns:p14="http://schemas.microsoft.com/office/powerpoint/2010/main" val="2888056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53656" y="1221360"/>
            <a:ext cx="3590444" cy="2544305"/>
          </a:xfrm>
        </p:spPr>
        <p:txBody>
          <a:bodyPr>
            <a:normAutofit/>
          </a:bodyPr>
          <a:lstStyle/>
          <a:p>
            <a:pPr algn="just"/>
            <a:r>
              <a:rPr lang="en-US" sz="1400" dirty="0">
                <a:latin typeface="Jost Medium" pitchFamily="2" charset="0"/>
                <a:ea typeface="Jost Medium" pitchFamily="2" charset="0"/>
              </a:rPr>
              <a:t>we have used SOTA DNN architecture for comparison purposes in terms of efficiency, performance, and depth. The 3 architectures we have used are:</a:t>
            </a:r>
          </a:p>
          <a:p>
            <a:pPr marL="285750" indent="-285750" algn="just">
              <a:buFont typeface="Arial" panose="020B0604020202020204" pitchFamily="34" charset="0"/>
              <a:buChar char="•"/>
            </a:pPr>
            <a:r>
              <a:rPr lang="en-US" sz="1400" dirty="0">
                <a:latin typeface="Jost Medium" pitchFamily="2" charset="0"/>
                <a:ea typeface="Jost Medium" pitchFamily="2" charset="0"/>
              </a:rPr>
              <a:t>VGG16</a:t>
            </a:r>
          </a:p>
          <a:p>
            <a:pPr marL="285750" indent="-285750" algn="just">
              <a:buFont typeface="Arial" panose="020B0604020202020204" pitchFamily="34" charset="0"/>
              <a:buChar char="•"/>
            </a:pPr>
            <a:r>
              <a:rPr lang="en-US" sz="1400" dirty="0" err="1">
                <a:latin typeface="Jost Medium" pitchFamily="2" charset="0"/>
                <a:ea typeface="Jost Medium" pitchFamily="2" charset="0"/>
              </a:rPr>
              <a:t>AlexNet</a:t>
            </a:r>
            <a:r>
              <a:rPr lang="en-US" sz="1400" dirty="0">
                <a:latin typeface="Jost Medium" pitchFamily="2" charset="0"/>
                <a:ea typeface="Jost Medium" pitchFamily="2" charset="0"/>
              </a:rPr>
              <a:t> (structure)</a:t>
            </a:r>
          </a:p>
          <a:p>
            <a:pPr marL="285750" indent="-285750" algn="just">
              <a:buFont typeface="Arial" panose="020B0604020202020204" pitchFamily="34" charset="0"/>
              <a:buChar char="•"/>
            </a:pPr>
            <a:endParaRPr lang="en-US" sz="1400" dirty="0">
              <a:latin typeface="Jost Medium" pitchFamily="2" charset="0"/>
              <a:ea typeface="Jost Medium" pitchFamily="2" charset="0"/>
            </a:endParaRPr>
          </a:p>
          <a:p>
            <a:pPr algn="just"/>
            <a:endParaRPr lang="en-US" sz="1400" dirty="0">
              <a:latin typeface="Jost Medium" pitchFamily="2" charset="0"/>
              <a:ea typeface="Jost Medium" pitchFamily="2" charset="0"/>
            </a:endParaRPr>
          </a:p>
        </p:txBody>
      </p:sp>
      <p:cxnSp>
        <p:nvCxnSpPr>
          <p:cNvPr id="4" name="Straight Connector 3"/>
          <p:cNvCxnSpPr/>
          <p:nvPr/>
        </p:nvCxnSpPr>
        <p:spPr>
          <a:xfrm>
            <a:off x="798022" y="0"/>
            <a:ext cx="0" cy="402336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15883" y="2834640"/>
            <a:ext cx="0" cy="40233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1928764" y="1870364"/>
            <a:ext cx="263235" cy="3399905"/>
          </a:xfrm>
          <a:prstGeom prst="rect">
            <a:avLst/>
          </a:prstGeom>
          <a:solidFill>
            <a:srgbClr val="929BA3">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 name="Rectangle 11"/>
          <p:cNvSpPr/>
          <p:nvPr/>
        </p:nvSpPr>
        <p:spPr>
          <a:xfrm>
            <a:off x="11861460" y="6550223"/>
            <a:ext cx="357791" cy="307777"/>
          </a:xfrm>
          <a:prstGeom prst="rect">
            <a:avLst/>
          </a:prstGeom>
          <a:noFill/>
        </p:spPr>
        <p:txBody>
          <a:bodyPr wrap="none" lIns="91440" tIns="45720" rIns="91440" bIns="45720">
            <a:spAutoFit/>
          </a:bodyPr>
          <a:lstStyle/>
          <a:p>
            <a:pPr algn="ctr"/>
            <a:r>
              <a:rPr lang="en-US" sz="1400" b="1" dirty="0">
                <a:ln w="0">
                  <a:noFill/>
                </a:ln>
                <a:latin typeface="Poppins" panose="00000500000000000000" pitchFamily="2" charset="0"/>
                <a:cs typeface="Poppins" panose="00000500000000000000" pitchFamily="2" charset="0"/>
              </a:rPr>
              <a:t>9.</a:t>
            </a:r>
            <a:endParaRPr lang="en-US" sz="1400" b="1" cap="none" spc="0" dirty="0">
              <a:ln w="0">
                <a:noFill/>
              </a:ln>
              <a:solidFill>
                <a:schemeClr val="tx1"/>
              </a:solidFill>
              <a:latin typeface="Poppins" panose="00000500000000000000" pitchFamily="2" charset="0"/>
              <a:cs typeface="Poppins" panose="00000500000000000000" pitchFamily="2" charset="0"/>
            </a:endParaRPr>
          </a:p>
        </p:txBody>
      </p:sp>
      <p:sp>
        <p:nvSpPr>
          <p:cNvPr id="14" name="Rectangle 13"/>
          <p:cNvSpPr/>
          <p:nvPr/>
        </p:nvSpPr>
        <p:spPr>
          <a:xfrm>
            <a:off x="1553656" y="615929"/>
            <a:ext cx="4163320" cy="369332"/>
          </a:xfrm>
          <a:prstGeom prst="rect">
            <a:avLst/>
          </a:prstGeom>
        </p:spPr>
        <p:txBody>
          <a:bodyPr wrap="none">
            <a:spAutoFit/>
          </a:bodyPr>
          <a:lstStyle/>
          <a:p>
            <a:pPr algn="ctr"/>
            <a:r>
              <a:rPr lang="en-US" b="1" dirty="0">
                <a:latin typeface="Poppins" panose="00000500000000000000" pitchFamily="2" charset="0"/>
                <a:ea typeface="Jost Medium" pitchFamily="2" charset="0"/>
                <a:cs typeface="Poppins" panose="00000500000000000000" pitchFamily="2" charset="0"/>
              </a:rPr>
              <a:t>SOTA DNN  with Transfer learning</a:t>
            </a:r>
            <a:r>
              <a:rPr lang="en-US" b="1" dirty="0">
                <a:ln w="0">
                  <a:noFill/>
                </a:ln>
                <a:latin typeface="Poppins" panose="00000500000000000000" pitchFamily="2" charset="0"/>
                <a:cs typeface="Poppins" panose="00000500000000000000" pitchFamily="2" charset="0"/>
              </a:rPr>
              <a:t>:</a:t>
            </a:r>
          </a:p>
        </p:txBody>
      </p:sp>
      <p:sp>
        <p:nvSpPr>
          <p:cNvPr id="19" name="Rectangle 1"/>
          <p:cNvSpPr>
            <a:spLocks noChangeArrowheads="1"/>
          </p:cNvSpPr>
          <p:nvPr/>
        </p:nvSpPr>
        <p:spPr bwMode="auto">
          <a:xfrm>
            <a:off x="0" y="120878"/>
            <a:ext cx="207108"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 name="Picture 8"/>
          <p:cNvPicPr>
            <a:picLocks noChangeAspect="1"/>
          </p:cNvPicPr>
          <p:nvPr/>
        </p:nvPicPr>
        <p:blipFill>
          <a:blip r:embed="rId2"/>
          <a:stretch>
            <a:fillRect/>
          </a:stretch>
        </p:blipFill>
        <p:spPr>
          <a:xfrm>
            <a:off x="5389733" y="1221360"/>
            <a:ext cx="6330558" cy="2438067"/>
          </a:xfrm>
          <a:prstGeom prst="rect">
            <a:avLst/>
          </a:prstGeom>
        </p:spPr>
      </p:pic>
      <p:pic>
        <p:nvPicPr>
          <p:cNvPr id="9220" name="Picture 4" descr="A Walk-through of AlexNet. AlexNet famously won the 2012 ImageNet… | by Hao  Gao | Mediu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78335" y="4131626"/>
            <a:ext cx="6354272" cy="22772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62911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298</TotalTime>
  <Words>914</Words>
  <Application>Microsoft Office PowerPoint</Application>
  <PresentationFormat>Widescreen</PresentationFormat>
  <Paragraphs>70</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Jost Medium</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Raja</dc:creator>
  <cp:lastModifiedBy>Pratik Ghute</cp:lastModifiedBy>
  <cp:revision>28</cp:revision>
  <dcterms:created xsi:type="dcterms:W3CDTF">2022-12-30T12:55:52Z</dcterms:created>
  <dcterms:modified xsi:type="dcterms:W3CDTF">2022-12-30T19:28:24Z</dcterms:modified>
</cp:coreProperties>
</file>

<file path=docProps/thumbnail.jpeg>
</file>